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7"/>
  </p:notesMasterIdLst>
  <p:sldIdLst>
    <p:sldId id="256" r:id="rId5"/>
    <p:sldId id="282" r:id="rId6"/>
    <p:sldId id="257" r:id="rId8"/>
    <p:sldId id="258" r:id="rId9"/>
    <p:sldId id="339" r:id="rId10"/>
    <p:sldId id="340" r:id="rId11"/>
    <p:sldId id="306" r:id="rId12"/>
    <p:sldId id="341" r:id="rId13"/>
    <p:sldId id="343" r:id="rId14"/>
    <p:sldId id="309" r:id="rId15"/>
    <p:sldId id="310" r:id="rId16"/>
    <p:sldId id="344" r:id="rId17"/>
    <p:sldId id="345" r:id="rId18"/>
    <p:sldId id="259" r:id="rId19"/>
    <p:sldId id="346" r:id="rId20"/>
    <p:sldId id="268" r:id="rId21"/>
    <p:sldId id="313" r:id="rId22"/>
    <p:sldId id="314" r:id="rId23"/>
    <p:sldId id="315" r:id="rId24"/>
    <p:sldId id="316" r:id="rId25"/>
    <p:sldId id="317" r:id="rId26"/>
    <p:sldId id="347" r:id="rId27"/>
    <p:sldId id="260" r:id="rId28"/>
    <p:sldId id="348" r:id="rId29"/>
    <p:sldId id="264" r:id="rId30"/>
    <p:sldId id="349" r:id="rId31"/>
    <p:sldId id="273" r:id="rId32"/>
    <p:sldId id="319" r:id="rId33"/>
    <p:sldId id="320" r:id="rId34"/>
    <p:sldId id="261" r:id="rId35"/>
    <p:sldId id="350" r:id="rId36"/>
    <p:sldId id="351" r:id="rId37"/>
    <p:sldId id="322" r:id="rId38"/>
    <p:sldId id="323" r:id="rId39"/>
    <p:sldId id="352" r:id="rId40"/>
    <p:sldId id="353" r:id="rId41"/>
    <p:sldId id="354" r:id="rId42"/>
    <p:sldId id="325" r:id="rId43"/>
    <p:sldId id="283" r:id="rId44"/>
    <p:sldId id="355" r:id="rId45"/>
    <p:sldId id="269" r:id="rId46"/>
    <p:sldId id="327" r:id="rId47"/>
    <p:sldId id="328" r:id="rId48"/>
    <p:sldId id="356" r:id="rId49"/>
    <p:sldId id="357" r:id="rId50"/>
    <p:sldId id="358" r:id="rId51"/>
    <p:sldId id="329" r:id="rId52"/>
    <p:sldId id="359" r:id="rId53"/>
    <p:sldId id="360" r:id="rId54"/>
    <p:sldId id="361" r:id="rId55"/>
    <p:sldId id="362" r:id="rId56"/>
    <p:sldId id="363" r:id="rId57"/>
    <p:sldId id="364" r:id="rId58"/>
    <p:sldId id="262" r:id="rId59"/>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160"/>
        <p:guide pos="37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4" Type="http://schemas.openxmlformats.org/officeDocument/2006/relationships/tags" Target="tags/tag367.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330" y="1429385"/>
            <a:ext cx="10968355" cy="381635"/>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单击此处编辑副标题</a:t>
            </a:r>
            <a:endParaRPr lang="en-US" altLang="zh-CN" dirty="0"/>
          </a:p>
        </p:txBody>
      </p:sp>
      <p:sp>
        <p:nvSpPr>
          <p:cNvPr id="7" name="日期占位符 6"/>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8" Type="http://schemas.openxmlformats.org/officeDocument/2006/relationships/slideLayout" Target="../slideLayouts/slideLayout18.xml"/><Relationship Id="rId17" Type="http://schemas.openxmlformats.org/officeDocument/2006/relationships/themeOverride" Target="../theme/themeOverride1.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6" Type="http://schemas.openxmlformats.org/officeDocument/2006/relationships/slideLayout" Target="../slideLayouts/slideLayout18.xml"/><Relationship Id="rId15" Type="http://schemas.openxmlformats.org/officeDocument/2006/relationships/themeOverride" Target="../theme/themeOverride2.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3.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6.jpeg"/><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100.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109.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slideLayout" Target="../slideLayouts/slideLayout18.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1" Type="http://schemas.openxmlformats.org/officeDocument/2006/relationships/slideLayout" Target="../slideLayouts/slideLayout18.xml"/><Relationship Id="rId20" Type="http://schemas.openxmlformats.org/officeDocument/2006/relationships/tags" Target="../tags/tag140.xml"/><Relationship Id="rId2" Type="http://schemas.openxmlformats.org/officeDocument/2006/relationships/tags" Target="../tags/tag122.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21.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6" Type="http://schemas.openxmlformats.org/officeDocument/2006/relationships/slideLayout" Target="../slideLayouts/slideLayout18.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tags" Target="../tags/tag157.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5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166.xml"/><Relationship Id="rId1" Type="http://schemas.openxmlformats.org/officeDocument/2006/relationships/tags" Target="../tags/tag15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1" Type="http://schemas.openxmlformats.org/officeDocument/2006/relationships/notesSlide" Target="../notesSlides/notesSlide2.xml"/><Relationship Id="rId10" Type="http://schemas.openxmlformats.org/officeDocument/2006/relationships/slideLayout" Target="../slideLayouts/slideLayout17.xml"/><Relationship Id="rId1" Type="http://schemas.openxmlformats.org/officeDocument/2006/relationships/tags" Target="../tags/tag167.xml"/></Relationships>
</file>

<file path=ppt/slides/_rels/slide27.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1" Type="http://schemas.openxmlformats.org/officeDocument/2006/relationships/slideLayout" Target="../slideLayouts/slideLayout18.xml"/><Relationship Id="rId10" Type="http://schemas.openxmlformats.org/officeDocument/2006/relationships/tags" Target="../tags/tag185.xml"/><Relationship Id="rId1" Type="http://schemas.openxmlformats.org/officeDocument/2006/relationships/tags" Target="../tags/tag176.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29.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5" Type="http://schemas.openxmlformats.org/officeDocument/2006/relationships/slideLayout" Target="../slideLayouts/slideLayout18.xml"/><Relationship Id="rId64" Type="http://schemas.openxmlformats.org/officeDocument/2006/relationships/tags" Target="../tags/tag255.xml"/><Relationship Id="rId63" Type="http://schemas.openxmlformats.org/officeDocument/2006/relationships/tags" Target="../tags/tag254.xml"/><Relationship Id="rId62" Type="http://schemas.openxmlformats.org/officeDocument/2006/relationships/tags" Target="../tags/tag253.xml"/><Relationship Id="rId61" Type="http://schemas.openxmlformats.org/officeDocument/2006/relationships/tags" Target="../tags/tag252.xml"/><Relationship Id="rId60" Type="http://schemas.openxmlformats.org/officeDocument/2006/relationships/tags" Target="../tags/tag251.xml"/><Relationship Id="rId6" Type="http://schemas.openxmlformats.org/officeDocument/2006/relationships/tags" Target="../tags/tag197.xml"/><Relationship Id="rId59" Type="http://schemas.openxmlformats.org/officeDocument/2006/relationships/tags" Target="../tags/tag250.xml"/><Relationship Id="rId58" Type="http://schemas.openxmlformats.org/officeDocument/2006/relationships/tags" Target="../tags/tag249.xml"/><Relationship Id="rId57" Type="http://schemas.openxmlformats.org/officeDocument/2006/relationships/tags" Target="../tags/tag248.xml"/><Relationship Id="rId56" Type="http://schemas.openxmlformats.org/officeDocument/2006/relationships/tags" Target="../tags/tag247.xml"/><Relationship Id="rId55" Type="http://schemas.openxmlformats.org/officeDocument/2006/relationships/tags" Target="../tags/tag246.xml"/><Relationship Id="rId54" Type="http://schemas.openxmlformats.org/officeDocument/2006/relationships/tags" Target="../tags/tag245.xml"/><Relationship Id="rId53" Type="http://schemas.openxmlformats.org/officeDocument/2006/relationships/tags" Target="../tags/tag244.xml"/><Relationship Id="rId52" Type="http://schemas.openxmlformats.org/officeDocument/2006/relationships/tags" Target="../tags/tag243.xml"/><Relationship Id="rId51" Type="http://schemas.openxmlformats.org/officeDocument/2006/relationships/tags" Target="../tags/tag242.xml"/><Relationship Id="rId50" Type="http://schemas.openxmlformats.org/officeDocument/2006/relationships/tags" Target="../tags/tag241.xml"/><Relationship Id="rId5" Type="http://schemas.openxmlformats.org/officeDocument/2006/relationships/tags" Target="../tags/tag196.xml"/><Relationship Id="rId49" Type="http://schemas.openxmlformats.org/officeDocument/2006/relationships/tags" Target="../tags/tag240.xml"/><Relationship Id="rId48" Type="http://schemas.openxmlformats.org/officeDocument/2006/relationships/tags" Target="../tags/tag239.xml"/><Relationship Id="rId47" Type="http://schemas.openxmlformats.org/officeDocument/2006/relationships/tags" Target="../tags/tag238.xml"/><Relationship Id="rId46" Type="http://schemas.openxmlformats.org/officeDocument/2006/relationships/tags" Target="../tags/tag237.xml"/><Relationship Id="rId45" Type="http://schemas.openxmlformats.org/officeDocument/2006/relationships/tags" Target="../tags/tag236.xml"/><Relationship Id="rId44" Type="http://schemas.openxmlformats.org/officeDocument/2006/relationships/tags" Target="../tags/tag235.xml"/><Relationship Id="rId43" Type="http://schemas.openxmlformats.org/officeDocument/2006/relationships/tags" Target="../tags/tag234.xml"/><Relationship Id="rId42" Type="http://schemas.openxmlformats.org/officeDocument/2006/relationships/tags" Target="../tags/tag233.xml"/><Relationship Id="rId41" Type="http://schemas.openxmlformats.org/officeDocument/2006/relationships/tags" Target="../tags/tag232.xml"/><Relationship Id="rId40" Type="http://schemas.openxmlformats.org/officeDocument/2006/relationships/tags" Target="../tags/tag231.xml"/><Relationship Id="rId4" Type="http://schemas.openxmlformats.org/officeDocument/2006/relationships/tags" Target="../tags/tag195.xml"/><Relationship Id="rId39" Type="http://schemas.openxmlformats.org/officeDocument/2006/relationships/tags" Target="../tags/tag230.xml"/><Relationship Id="rId38" Type="http://schemas.openxmlformats.org/officeDocument/2006/relationships/tags" Target="../tags/tag229.xml"/><Relationship Id="rId37" Type="http://schemas.openxmlformats.org/officeDocument/2006/relationships/tags" Target="../tags/tag228.xml"/><Relationship Id="rId36" Type="http://schemas.openxmlformats.org/officeDocument/2006/relationships/tags" Target="../tags/tag227.xml"/><Relationship Id="rId35" Type="http://schemas.openxmlformats.org/officeDocument/2006/relationships/tags" Target="../tags/tag226.xml"/><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4.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264.xml"/><Relationship Id="rId1" Type="http://schemas.openxmlformats.org/officeDocument/2006/relationships/tags" Target="../tags/tag256.xml"/></Relationships>
</file>

<file path=ppt/slides/_rels/slide32.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slideLayout" Target="../slideLayouts/slideLayout18.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33.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6" Type="http://schemas.openxmlformats.org/officeDocument/2006/relationships/slideLayout" Target="../slideLayouts/slideLayout18.xml"/><Relationship Id="rId25" Type="http://schemas.openxmlformats.org/officeDocument/2006/relationships/tags" Target="../tags/tag300.xml"/><Relationship Id="rId24" Type="http://schemas.openxmlformats.org/officeDocument/2006/relationships/tags" Target="../tags/tag299.xml"/><Relationship Id="rId23" Type="http://schemas.openxmlformats.org/officeDocument/2006/relationships/tags" Target="../tags/tag298.xml"/><Relationship Id="rId22" Type="http://schemas.openxmlformats.org/officeDocument/2006/relationships/tags" Target="../tags/tag297.xml"/><Relationship Id="rId21" Type="http://schemas.openxmlformats.org/officeDocument/2006/relationships/tags" Target="../tags/tag296.xml"/><Relationship Id="rId20" Type="http://schemas.openxmlformats.org/officeDocument/2006/relationships/tags" Target="../tags/tag295.xml"/><Relationship Id="rId2" Type="http://schemas.openxmlformats.org/officeDocument/2006/relationships/tags" Target="../tags/tag277.xml"/><Relationship Id="rId19" Type="http://schemas.openxmlformats.org/officeDocument/2006/relationships/tags" Target="../tags/tag294.xml"/><Relationship Id="rId18" Type="http://schemas.openxmlformats.org/officeDocument/2006/relationships/tags" Target="../tags/tag293.xml"/><Relationship Id="rId17" Type="http://schemas.openxmlformats.org/officeDocument/2006/relationships/tags" Target="../tags/tag292.xml"/><Relationship Id="rId16" Type="http://schemas.openxmlformats.org/officeDocument/2006/relationships/tags" Target="../tags/tag291.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7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317.xml"/><Relationship Id="rId1" Type="http://schemas.openxmlformats.org/officeDocument/2006/relationships/tags" Target="../tags/tag30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43.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2" Type="http://schemas.openxmlformats.org/officeDocument/2006/relationships/slideLayout" Target="../slideLayouts/slideLayout18.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png"/></Relationships>
</file>

<file path=ppt/slides/_rels/slide45.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6" Type="http://schemas.openxmlformats.org/officeDocument/2006/relationships/slideLayout" Target="../slideLayouts/slideLayout18.xml"/><Relationship Id="rId25" Type="http://schemas.openxmlformats.org/officeDocument/2006/relationships/tags" Target="../tags/tag353.xml"/><Relationship Id="rId24" Type="http://schemas.openxmlformats.org/officeDocument/2006/relationships/tags" Target="../tags/tag352.xml"/><Relationship Id="rId23" Type="http://schemas.openxmlformats.org/officeDocument/2006/relationships/tags" Target="../tags/tag351.xml"/><Relationship Id="rId22" Type="http://schemas.openxmlformats.org/officeDocument/2006/relationships/tags" Target="../tags/tag350.xml"/><Relationship Id="rId21" Type="http://schemas.openxmlformats.org/officeDocument/2006/relationships/tags" Target="../tags/tag349.xml"/><Relationship Id="rId20" Type="http://schemas.openxmlformats.org/officeDocument/2006/relationships/tags" Target="../tags/tag348.xml"/><Relationship Id="rId2" Type="http://schemas.openxmlformats.org/officeDocument/2006/relationships/tags" Target="../tags/tag330.xml"/><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2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47.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4" Type="http://schemas.openxmlformats.org/officeDocument/2006/relationships/slideLayout" Target="../slideLayouts/slideLayout18.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tags" Target="../tags/tag35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png"/></Relationships>
</file>

<file path=ppt/slides/_rels/slide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14.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3.png"/><Relationship Id="rId1" Type="http://schemas.openxmlformats.org/officeDocument/2006/relationships/image" Target="../media/image2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5.png"/><Relationship Id="rId1" Type="http://schemas.openxmlformats.org/officeDocument/2006/relationships/image" Target="../media/image2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slideLayout" Target="../slideLayouts/slideLayout1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6" Type="http://schemas.openxmlformats.org/officeDocument/2006/relationships/slideLayout" Target="../slideLayouts/slideLayout18.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1" Type="http://schemas.openxmlformats.org/officeDocument/2006/relationships/slideLayout" Target="../slideLayouts/slideLayout18.xml"/><Relationship Id="rId10" Type="http://schemas.openxmlformats.org/officeDocument/2006/relationships/tags" Target="../tags/tag52.xml"/><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1" Type="http://schemas.openxmlformats.org/officeDocument/2006/relationships/slideLayout" Target="../slideLayouts/slideLayout18.xml"/><Relationship Id="rId10" Type="http://schemas.openxmlformats.org/officeDocument/2006/relationships/tags" Target="../tags/tag62.xml"/><Relationship Id="rId1" Type="http://schemas.openxmlformats.org/officeDocument/2006/relationships/tags" Target="../tags/tag5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816735" y="302895"/>
            <a:ext cx="79349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四、二极管的伏安特性及主要参数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圆角矩形 7"/>
          <p:cNvSpPr/>
          <p:nvPr>
            <p:custDataLst>
              <p:tags r:id="rId1"/>
            </p:custDataLst>
          </p:nvPr>
        </p:nvSpPr>
        <p:spPr bwMode="auto">
          <a:xfrm flipH="1">
            <a:off x="7262972" y="4688037"/>
            <a:ext cx="736090" cy="736089"/>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03</a:t>
            </a:r>
            <a:endParaRPr lang="en-US" sz="2800">
              <a:solidFill>
                <a:sysClr val="window" lastClr="FFFFFF"/>
              </a:solidFill>
              <a:latin typeface="微软雅黑" panose="020B0503020204020204" charset="-122"/>
              <a:ea typeface="微软雅黑" panose="020B0503020204020204" charset="-122"/>
            </a:endParaRPr>
          </a:p>
        </p:txBody>
      </p:sp>
      <p:sp>
        <p:nvSpPr>
          <p:cNvPr id="43" name="圆角矩形 5"/>
          <p:cNvSpPr/>
          <p:nvPr>
            <p:custDataLst>
              <p:tags r:id="rId2"/>
            </p:custDataLst>
          </p:nvPr>
        </p:nvSpPr>
        <p:spPr bwMode="auto">
          <a:xfrm rot="19781968">
            <a:off x="6868295" y="1684580"/>
            <a:ext cx="736090" cy="736089"/>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02</a:t>
            </a:r>
            <a:endParaRPr lang="en-US" sz="2800" dirty="0">
              <a:solidFill>
                <a:sysClr val="window" lastClr="FFFFFF"/>
              </a:solidFill>
              <a:latin typeface="微软雅黑" panose="020B0503020204020204" charset="-122"/>
              <a:ea typeface="微软雅黑" panose="020B0503020204020204" charset="-122"/>
            </a:endParaRPr>
          </a:p>
        </p:txBody>
      </p:sp>
      <p:sp>
        <p:nvSpPr>
          <p:cNvPr id="24" name="等腰三角形 23"/>
          <p:cNvSpPr>
            <a:spLocks noChangeAspect="1"/>
          </p:cNvSpPr>
          <p:nvPr>
            <p:custDataLst>
              <p:tags r:id="rId3"/>
            </p:custDataLst>
          </p:nvPr>
        </p:nvSpPr>
        <p:spPr>
          <a:xfrm>
            <a:off x="5840684" y="3665532"/>
            <a:ext cx="1405340" cy="4025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5" name="等腰三角形 24"/>
          <p:cNvSpPr>
            <a:spLocks noChangeAspect="1"/>
          </p:cNvSpPr>
          <p:nvPr>
            <p:custDataLst>
              <p:tags r:id="rId4"/>
            </p:custDataLst>
          </p:nvPr>
        </p:nvSpPr>
        <p:spPr>
          <a:xfrm rot="14400000">
            <a:off x="6028891" y="3328790"/>
            <a:ext cx="1405339" cy="4025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6" name="等腰三角形 25"/>
          <p:cNvSpPr>
            <a:spLocks noChangeAspect="1"/>
          </p:cNvSpPr>
          <p:nvPr>
            <p:custDataLst>
              <p:tags r:id="rId5"/>
            </p:custDataLst>
          </p:nvPr>
        </p:nvSpPr>
        <p:spPr>
          <a:xfrm rot="7172367">
            <a:off x="5652225" y="3336589"/>
            <a:ext cx="1405339" cy="402534"/>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2" name="任意多边形: 形状 31"/>
          <p:cNvSpPr/>
          <p:nvPr>
            <p:custDataLst>
              <p:tags r:id="rId6"/>
            </p:custDataLst>
          </p:nvPr>
        </p:nvSpPr>
        <p:spPr bwMode="auto">
          <a:xfrm rot="1746011">
            <a:off x="4851719" y="2784283"/>
            <a:ext cx="1306973" cy="1024253"/>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6" name="任意多边形: 形状 33"/>
          <p:cNvSpPr/>
          <p:nvPr>
            <p:custDataLst>
              <p:tags r:id="rId7"/>
            </p:custDataLst>
          </p:nvPr>
        </p:nvSpPr>
        <p:spPr bwMode="auto">
          <a:xfrm rot="9007415">
            <a:off x="6760575" y="2480528"/>
            <a:ext cx="1306973" cy="1024253"/>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35" name="任意多边形: 形状 34"/>
          <p:cNvSpPr/>
          <p:nvPr>
            <p:custDataLst>
              <p:tags r:id="rId8"/>
            </p:custDataLst>
          </p:nvPr>
        </p:nvSpPr>
        <p:spPr bwMode="auto">
          <a:xfrm rot="16200000">
            <a:off x="6072995" y="4216500"/>
            <a:ext cx="1306973" cy="1024253"/>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37" name="圆角矩形 3"/>
          <p:cNvSpPr/>
          <p:nvPr>
            <p:custDataLst>
              <p:tags r:id="rId9"/>
            </p:custDataLst>
          </p:nvPr>
        </p:nvSpPr>
        <p:spPr bwMode="auto">
          <a:xfrm rot="1783700">
            <a:off x="4419364" y="3554707"/>
            <a:ext cx="736090" cy="736089"/>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bwMode="auto">
          <a:xfrm>
            <a:off x="1151553" y="3423538"/>
            <a:ext cx="2307768" cy="338874"/>
          </a:xfrm>
          <a:prstGeom prst="rect">
            <a:avLst/>
          </a:prstGeom>
          <a:noFill/>
        </p:spPr>
        <p:txBody>
          <a:bodyPr wrap="square" lIns="90000" tIns="46800" rIns="90000" bIns="0" anchor="b" anchorCtr="0">
            <a:normAutofit fontScale="90000"/>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（一）正向特性</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7" name="文本框 6"/>
          <p:cNvSpPr txBox="1"/>
          <p:nvPr>
            <p:custDataLst>
              <p:tags r:id="rId11"/>
            </p:custDataLst>
          </p:nvPr>
        </p:nvSpPr>
        <p:spPr bwMode="auto">
          <a:xfrm>
            <a:off x="1151842" y="3871951"/>
            <a:ext cx="3342568" cy="1793346"/>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二极管阳极接高电位，阴极接低电位，称二极管加上正向电压，即二极管为正向接法。</a:t>
            </a:r>
            <a:endParaRPr lang="zh-CN" altLang="en-US" sz="1600" b="0" spc="150" dirty="0">
              <a:solidFill>
                <a:srgbClr val="000000"/>
              </a:solidFill>
              <a:effectLst/>
              <a:latin typeface="微软雅黑" panose="020B0503020204020204" charset="-122"/>
              <a:ea typeface="微软雅黑" panose="020B0503020204020204" charset="-122"/>
            </a:endParaRPr>
          </a:p>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1. 起始段（OA）。</a:t>
            </a:r>
            <a:endParaRPr lang="zh-CN" altLang="en-US" sz="1600" b="0" spc="150" dirty="0">
              <a:solidFill>
                <a:srgbClr val="000000"/>
              </a:solidFill>
              <a:effectLst/>
              <a:latin typeface="微软雅黑" panose="020B0503020204020204" charset="-122"/>
              <a:ea typeface="微软雅黑" panose="020B0503020204020204" charset="-122"/>
            </a:endParaRPr>
          </a:p>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2. 导通段（AB）。</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44" name="文本框 43"/>
          <p:cNvSpPr txBox="1"/>
          <p:nvPr>
            <p:custDataLst>
              <p:tags r:id="rId12"/>
            </p:custDataLst>
          </p:nvPr>
        </p:nvSpPr>
        <p:spPr bwMode="auto">
          <a:xfrm>
            <a:off x="7998331" y="1403141"/>
            <a:ext cx="2307767" cy="338874"/>
          </a:xfrm>
          <a:prstGeom prst="rect">
            <a:avLst/>
          </a:prstGeom>
          <a:noFill/>
        </p:spPr>
        <p:txBody>
          <a:bodyPr wrap="square" lIns="90000" tIns="46800" rIns="90000" bIns="0" anchor="b" anchorCtr="0">
            <a:normAutofit fontScale="90000"/>
          </a:bodyPr>
          <a:p>
            <a:pPr algn="l" latinLnBrk="0">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（二）反向特性</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45" name="文本框 44"/>
          <p:cNvSpPr txBox="1"/>
          <p:nvPr>
            <p:custDataLst>
              <p:tags r:id="rId13"/>
            </p:custDataLst>
          </p:nvPr>
        </p:nvSpPr>
        <p:spPr bwMode="auto">
          <a:xfrm>
            <a:off x="7998368" y="1790784"/>
            <a:ext cx="3221380" cy="1972214"/>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反向特性表明，二极管的反向电压小于某一数值时，反向电流很小，它是由激发所产生的少数载流子形成的，在一定温度下是个常数，不随外加反向电压的大小而变化，通常称为反向漏电流或反向饱和电流。</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63" name="文本框 62"/>
          <p:cNvSpPr txBox="1"/>
          <p:nvPr>
            <p:custDataLst>
              <p:tags r:id="rId14"/>
            </p:custDataLst>
          </p:nvPr>
        </p:nvSpPr>
        <p:spPr bwMode="auto">
          <a:xfrm>
            <a:off x="8059544" y="4239010"/>
            <a:ext cx="2959778" cy="339093"/>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（三）二极管的主要参数</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
        <p:nvSpPr>
          <p:cNvPr id="64" name="文本框 63"/>
          <p:cNvSpPr txBox="1"/>
          <p:nvPr>
            <p:custDataLst>
              <p:tags r:id="rId15"/>
            </p:custDataLst>
          </p:nvPr>
        </p:nvSpPr>
        <p:spPr bwMode="auto">
          <a:xfrm>
            <a:off x="8059544" y="4688220"/>
            <a:ext cx="3128159" cy="138492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半导体二极管的参数规定了二极管的适用范围，它是合理选用二极管的依据。半导体二极管的主要参数有最大整流电流、最高反向工作电压、反向电流。</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6"/>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五、特殊二极管</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任意多边形 3"/>
          <p:cNvSpPr/>
          <p:nvPr>
            <p:custDataLst>
              <p:tags r:id="rId1"/>
            </p:custDataLst>
          </p:nvPr>
        </p:nvSpPr>
        <p:spPr>
          <a:xfrm rot="14400000">
            <a:off x="4497362" y="339376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3" name="任意多边形 2"/>
          <p:cNvSpPr/>
          <p:nvPr>
            <p:custDataLst>
              <p:tags r:id="rId2"/>
            </p:custDataLst>
          </p:nvPr>
        </p:nvSpPr>
        <p:spPr>
          <a:xfrm flipH="1">
            <a:off x="5258767" y="254171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dirty="0">
              <a:latin typeface="微软雅黑" panose="020B0503020204020204" charset="-122"/>
              <a:ea typeface="微软雅黑" panose="020B0503020204020204" charset="-122"/>
            </a:endParaRPr>
          </a:p>
        </p:txBody>
      </p:sp>
      <p:sp>
        <p:nvSpPr>
          <p:cNvPr id="8" name="任意多边形 7"/>
          <p:cNvSpPr/>
          <p:nvPr>
            <p:custDataLst>
              <p:tags r:id="rId3"/>
            </p:custDataLst>
          </p:nvPr>
        </p:nvSpPr>
        <p:spPr bwMode="auto">
          <a:xfrm rot="3600000">
            <a:off x="5045212" y="3987996"/>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rot="5400000">
            <a:off x="5918776" y="296135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6" name="任意多边形 14"/>
          <p:cNvSpPr/>
          <p:nvPr>
            <p:custDataLst>
              <p:tags r:id="rId5"/>
            </p:custDataLst>
          </p:nvPr>
        </p:nvSpPr>
        <p:spPr bwMode="auto">
          <a:xfrm rot="3594430">
            <a:off x="6799892" y="3993467"/>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7" name="任意多边形 6"/>
          <p:cNvSpPr/>
          <p:nvPr>
            <p:custDataLst>
              <p:tags r:id="rId6"/>
            </p:custDataLst>
          </p:nvPr>
        </p:nvSpPr>
        <p:spPr>
          <a:xfrm rot="13140956" flipH="1">
            <a:off x="5153806" y="3312521"/>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9" name="任意多边形 3"/>
          <p:cNvSpPr/>
          <p:nvPr>
            <p:custDataLst>
              <p:tags r:id="rId7"/>
            </p:custDataLst>
          </p:nvPr>
        </p:nvSpPr>
        <p:spPr>
          <a:xfrm rot="7200000" flipH="1">
            <a:off x="6031091" y="339826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6" name="文本框 15"/>
          <p:cNvSpPr txBox="1"/>
          <p:nvPr>
            <p:custDataLst>
              <p:tags r:id="rId8"/>
            </p:custDataLst>
          </p:nvPr>
        </p:nvSpPr>
        <p:spPr bwMode="auto">
          <a:xfrm>
            <a:off x="5314297" y="136457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a:solidFill>
                  <a:srgbClr val="1F74AD"/>
                </a:solidFill>
                <a:effectLst/>
                <a:latin typeface="微软雅黑" panose="020B0503020204020204" charset="-122"/>
                <a:ea typeface="微软雅黑" panose="020B0503020204020204" charset="-122"/>
                <a:cs typeface="+mn-ea"/>
              </a:rPr>
              <a:t>（一）稳压二极管</a:t>
            </a:r>
            <a:endParaRPr lang="zh-CN" altLang="en-US" b="1" spc="300">
              <a:solidFill>
                <a:srgbClr val="1F74AD"/>
              </a:solidFill>
              <a:effectLst/>
              <a:latin typeface="微软雅黑" panose="020B0503020204020204" charset="-122"/>
              <a:ea typeface="微软雅黑" panose="020B0503020204020204" charset="-122"/>
              <a:cs typeface="+mn-ea"/>
            </a:endParaRPr>
          </a:p>
        </p:txBody>
      </p:sp>
      <p:sp>
        <p:nvSpPr>
          <p:cNvPr id="17" name="文本框 16"/>
          <p:cNvSpPr txBox="1"/>
          <p:nvPr>
            <p:custDataLst>
              <p:tags r:id="rId9"/>
            </p:custDataLst>
          </p:nvPr>
        </p:nvSpPr>
        <p:spPr bwMode="auto">
          <a:xfrm>
            <a:off x="5314315" y="1863090"/>
            <a:ext cx="2787650" cy="678180"/>
          </a:xfrm>
          <a:prstGeom prst="rect">
            <a:avLst/>
          </a:prstGeom>
          <a:noFill/>
        </p:spPr>
        <p:txBody>
          <a:bodyPr wrap="square" lIns="90000" tIns="0" rIns="90000" bIns="46800">
            <a:normAutofit/>
          </a:bodyPr>
          <a:p>
            <a:pPr algn="l" fontAlgn="auto">
              <a:lnSpc>
                <a:spcPct val="120000"/>
              </a:lnSpc>
            </a:pPr>
            <a:r>
              <a:rPr lang="zh-CN" altLang="en-US" sz="1600" b="0" spc="150">
                <a:solidFill>
                  <a:srgbClr val="000000"/>
                </a:solidFill>
                <a:effectLst/>
                <a:latin typeface="微软雅黑" panose="020B0503020204020204" charset="-122"/>
                <a:ea typeface="微软雅黑" panose="020B0503020204020204" charset="-122"/>
              </a:rPr>
              <a:t>1. 结构原理。</a:t>
            </a:r>
            <a:endParaRPr lang="zh-CN" altLang="en-US" sz="1600" b="0" spc="150">
              <a:solidFill>
                <a:srgbClr val="000000"/>
              </a:solidFill>
              <a:effectLst/>
              <a:latin typeface="微软雅黑" panose="020B0503020204020204" charset="-122"/>
              <a:ea typeface="微软雅黑" panose="020B0503020204020204" charset="-122"/>
            </a:endParaRPr>
          </a:p>
          <a:p>
            <a:pPr algn="l" fontAlgn="auto">
              <a:lnSpc>
                <a:spcPct val="120000"/>
              </a:lnSpc>
            </a:pPr>
            <a:r>
              <a:rPr lang="zh-CN" altLang="en-US" sz="1600" b="0" spc="150">
                <a:solidFill>
                  <a:srgbClr val="000000"/>
                </a:solidFill>
                <a:effectLst/>
                <a:latin typeface="微软雅黑" panose="020B0503020204020204" charset="-122"/>
                <a:ea typeface="微软雅黑" panose="020B0503020204020204" charset="-122"/>
              </a:rPr>
              <a:t>2. 主要参数。</a:t>
            </a: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11" name="文本框 10"/>
          <p:cNvSpPr txBox="1"/>
          <p:nvPr>
            <p:custDataLst>
              <p:tags r:id="rId10"/>
            </p:custDataLst>
          </p:nvPr>
        </p:nvSpPr>
        <p:spPr bwMode="auto">
          <a:xfrm>
            <a:off x="7832725" y="3645535"/>
            <a:ext cx="2787650" cy="421640"/>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（三）发光二极管</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18" name="文本框 17"/>
          <p:cNvSpPr txBox="1"/>
          <p:nvPr>
            <p:custDataLst>
              <p:tags r:id="rId11"/>
            </p:custDataLst>
          </p:nvPr>
        </p:nvSpPr>
        <p:spPr bwMode="auto">
          <a:xfrm>
            <a:off x="7832725" y="4145280"/>
            <a:ext cx="3529330" cy="1565910"/>
          </a:xfrm>
          <a:prstGeom prst="rect">
            <a:avLst/>
          </a:prstGeom>
          <a:noFill/>
        </p:spPr>
        <p:txBody>
          <a:bodyPr wrap="square" lIns="90000" tIns="0" rIns="90000" bIns="46800"/>
          <a:p>
            <a:pPr algn="just"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发光二极管简称 LED，是一种能把电能转换成光能的特殊器件。这种二极管不仅具有普通二极管的正、反向特性，而且当给管子施加正向偏压时，管子还会发出可见光和不可见光。</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7" name="文本框 26"/>
          <p:cNvSpPr txBox="1"/>
          <p:nvPr>
            <p:custDataLst>
              <p:tags r:id="rId12"/>
            </p:custDataLst>
          </p:nvPr>
        </p:nvSpPr>
        <p:spPr bwMode="auto">
          <a:xfrm>
            <a:off x="736778" y="3646025"/>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微软雅黑" panose="020B0503020204020204" charset="-122"/>
                <a:ea typeface="微软雅黑" panose="020B0503020204020204" charset="-122"/>
                <a:cs typeface="+mn-ea"/>
              </a:rPr>
              <a:t>（二）光电二极管</a:t>
            </a:r>
            <a:endParaRPr lang="zh-CN" altLang="en-US" b="1" spc="300" dirty="0">
              <a:solidFill>
                <a:srgbClr val="69A35B"/>
              </a:solidFill>
              <a:effectLst/>
              <a:latin typeface="微软雅黑" panose="020B0503020204020204" charset="-122"/>
              <a:ea typeface="微软雅黑" panose="020B0503020204020204" charset="-122"/>
              <a:cs typeface="+mn-ea"/>
            </a:endParaRPr>
          </a:p>
        </p:txBody>
      </p:sp>
      <p:sp>
        <p:nvSpPr>
          <p:cNvPr id="28" name="文本框 27"/>
          <p:cNvSpPr txBox="1"/>
          <p:nvPr>
            <p:custDataLst>
              <p:tags r:id="rId13"/>
            </p:custDataLst>
          </p:nvPr>
        </p:nvSpPr>
        <p:spPr bwMode="auto">
          <a:xfrm>
            <a:off x="736600" y="4145280"/>
            <a:ext cx="3422650" cy="1366520"/>
          </a:xfrm>
          <a:prstGeom prst="rect">
            <a:avLst/>
          </a:prstGeom>
          <a:noFill/>
        </p:spPr>
        <p:txBody>
          <a:bodyPr wrap="square" lIns="90000" tIns="0" rIns="90000" bIns="46800"/>
          <a:p>
            <a:pPr algn="just"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光电二极管又称为光敏二极管。它的结构与普通二极管类似，但在它的 PN 结处，能通过管壳上的一个玻璃窗口接收外部的光照。</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4"/>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633730" y="4144645"/>
            <a:ext cx="5474335" cy="156464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6" name="标题 5"/>
          <p:cNvSpPr>
            <a:spLocks noGrp="1"/>
          </p:cNvSpPr>
          <p:nvPr>
            <p:ph type="title"/>
            <p:custDataLst>
              <p:tags r:id="rId2"/>
            </p:custDataLst>
          </p:nvPr>
        </p:nvSpPr>
        <p:spPr>
          <a:xfrm>
            <a:off x="1030588" y="1338580"/>
            <a:ext cx="4980305" cy="705485"/>
          </a:xfrm>
        </p:spPr>
        <p:txBody>
          <a:bodyPr lIns="36195">
            <a:normAutofit fontScale="90000"/>
          </a:bodyPr>
          <a:lstStyle/>
          <a:p>
            <a:r>
              <a:rPr lang="zh-CN" altLang="en-US">
                <a:sym typeface="+mn-ea"/>
              </a:rPr>
              <a:t>六、半导体二极管的识别与简单测试</a:t>
            </a:r>
            <a:endParaRPr lang="zh-CN" altLang="en-US" dirty="0">
              <a:solidFill>
                <a:schemeClr val="tx1"/>
              </a:solidFill>
            </a:endParaRPr>
          </a:p>
        </p:txBody>
      </p:sp>
      <p:pic>
        <p:nvPicPr>
          <p:cNvPr id="8" name="图片 7" descr="D:\lky\素材\图文关系\84c79096defd4fb3aa81457bad12ce6e.jpg84c79096defd4fb3aa81457bad12ce6e"/>
          <p:cNvPicPr>
            <a:picLocks noChangeAspect="1"/>
          </p:cNvPicPr>
          <p:nvPr>
            <p:custDataLst>
              <p:tags r:id="rId3"/>
            </p:custDataLst>
          </p:nvPr>
        </p:nvPicPr>
        <p:blipFill>
          <a:blip r:embed="rId4">
            <a:lum bright="12000" contrast="-6000"/>
          </a:blip>
          <a:srcRect r="13162"/>
          <a:stretch>
            <a:fillRect/>
          </a:stretch>
        </p:blipFill>
        <p:spPr>
          <a:xfrm>
            <a:off x="6108065" y="1154430"/>
            <a:ext cx="4977130" cy="4554855"/>
          </a:xfrm>
          <a:prstGeom prst="rect">
            <a:avLst/>
          </a:prstGeom>
          <a:solidFill>
            <a:schemeClr val="accent1">
              <a:alpha val="15000"/>
            </a:schemeClr>
          </a:solidFill>
          <a:ln w="6350" cap="flat" cmpd="sng" algn="ctr">
            <a:solidFill>
              <a:schemeClr val="tx1">
                <a:lumMod val="40000"/>
                <a:lumOff val="60000"/>
                <a:alpha val="20000"/>
              </a:schemeClr>
            </a:solidFill>
            <a:prstDash val="solid"/>
            <a:round/>
            <a:headEnd type="none" w="med" len="med"/>
            <a:tailEnd type="none" w="med" len="med"/>
          </a:ln>
        </p:spPr>
      </p:pic>
      <p:sp>
        <p:nvSpPr>
          <p:cNvPr id="10" name="正文"/>
          <p:cNvSpPr txBox="1"/>
          <p:nvPr>
            <p:custDataLst>
              <p:tags r:id="rId5"/>
            </p:custDataLst>
          </p:nvPr>
        </p:nvSpPr>
        <p:spPr>
          <a:xfrm>
            <a:off x="739140" y="4201160"/>
            <a:ext cx="5116830" cy="805815"/>
          </a:xfrm>
          <a:prstGeom prst="rect">
            <a:avLst/>
          </a:prstGeom>
          <a:noFill/>
        </p:spPr>
        <p:txBody>
          <a:bodyPr wrap="square" lIns="0" tIns="0" rIns="0" bIns="0" rtlCol="0" anchor="t" anchorCtr="0">
            <a:noAutofit/>
          </a:bodyPr>
          <a:lstStyle/>
          <a:p>
            <a:pPr algn="just">
              <a:lnSpc>
                <a:spcPct val="120000"/>
              </a:lnSpc>
              <a:spcBef>
                <a:spcPct val="0"/>
              </a:spcBef>
            </a:pPr>
            <a:r>
              <a:rPr lang="zh-CN" altLang="en-US" sz="16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（二）特殊二极管的识别与简单测试</a:t>
            </a:r>
            <a:endParaRPr lang="zh-CN" altLang="en-US" sz="16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1. 稳压管。稳压管有玻璃或塑料封装和金属外壳封装两种。2. 发光二极管。发光二极管出厂时，一根引线做得比另一根引线长，通常，较长的引线表示阳极（+），另一根为阴极（-）。</a:t>
            </a: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20000"/>
              </a:lnSpc>
              <a:spcBef>
                <a:spcPct val="0"/>
              </a:spcBef>
            </a:pP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正文"/>
          <p:cNvSpPr txBox="1"/>
          <p:nvPr>
            <p:custDataLst>
              <p:tags r:id="rId6"/>
            </p:custDataLst>
          </p:nvPr>
        </p:nvSpPr>
        <p:spPr>
          <a:xfrm>
            <a:off x="802005" y="2623185"/>
            <a:ext cx="5104130" cy="805815"/>
          </a:xfrm>
          <a:prstGeom prst="rect">
            <a:avLst/>
          </a:prstGeom>
          <a:noFill/>
        </p:spPr>
        <p:txBody>
          <a:bodyPr wrap="square" lIns="0" tIns="0" rIns="0" bIns="0" rtlCol="0" anchor="t" anchorCtr="0">
            <a:noAutofit/>
          </a:bodyPr>
          <a:lstStyle/>
          <a:p>
            <a:pPr algn="just">
              <a:lnSpc>
                <a:spcPct val="120000"/>
              </a:lnSpc>
              <a:spcBef>
                <a:spcPct val="0"/>
              </a:spcBef>
            </a:pPr>
            <a:r>
              <a:rPr lang="zh-CN" altLang="en-US" sz="16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（一）普通二极管的识别与简单测试</a:t>
            </a:r>
            <a:endParaRPr lang="zh-CN" altLang="en-US" sz="16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普通二极管一般分为玻璃封装和塑料封装两种。它们的外壳上均印有型号和标记，标记箭头所指为阴极。有的二极管上只有一个色点，有色点的一端为阳极。</a:t>
            </a:r>
            <a:endParaRPr lang="en-US" altLang="zh-CN"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文"/>
          <p:cNvSpPr txBox="1"/>
          <p:nvPr>
            <p:custDataLst>
              <p:tags r:id="rId1"/>
            </p:custDataLst>
          </p:nvPr>
        </p:nvSpPr>
        <p:spPr>
          <a:xfrm>
            <a:off x="910590" y="1181100"/>
            <a:ext cx="10417810" cy="4947285"/>
          </a:xfrm>
          <a:prstGeom prst="rect">
            <a:avLst/>
          </a:prstGeom>
          <a:noFill/>
        </p:spPr>
        <p:txBody>
          <a:bodyPr wrap="square" lIns="0" tIns="0" rIns="0" bIns="0" rtlCol="0" anchor="t" anchorCtr="0">
            <a:noAutofit/>
          </a:bodyPr>
          <a:lstStyle/>
          <a:p>
            <a:pPr algn="ctr">
              <a:lnSpc>
                <a:spcPct val="150000"/>
              </a:lnSpc>
              <a:spcBef>
                <a:spcPct val="0"/>
              </a:spcBef>
            </a:pPr>
            <a:r>
              <a:rPr lang="zh-CN" altLang="en-US" sz="1600" b="1" spc="150"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二极管正负极的判断方法</a:t>
            </a:r>
            <a:endParaRPr lang="zh-CN" altLang="en-US" sz="1600" b="1" spc="150"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ct val="0"/>
              </a:spcBef>
            </a:pPr>
            <a:r>
              <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dirty="0">
                <a:solidFill>
                  <a:schemeClr val="accent2"/>
                </a:solidFill>
                <a:latin typeface="ScriptC" panose="00000400000000000000" charset="0"/>
                <a:ea typeface="微软雅黑" panose="020B0503020204020204" charset="-122"/>
                <a:cs typeface="ScriptC" panose="00000400000000000000" charset="0"/>
                <a:sym typeface="Arial" panose="020B0604020202020204" pitchFamily="34" charset="0"/>
              </a:rPr>
              <a:t>1.</a:t>
            </a:r>
            <a:r>
              <a:rPr lang="zh-CN" altLang="en-US" sz="1600" b="1" spc="150" dirty="0">
                <a:solidFill>
                  <a:schemeClr val="accent2"/>
                </a:solidFill>
                <a:latin typeface="ScriptC" panose="00000400000000000000" charset="0"/>
                <a:ea typeface="微软雅黑" panose="020B0503020204020204" charset="-122"/>
                <a:cs typeface="ScriptC" panose="00000400000000000000" charset="0"/>
                <a:sym typeface="Arial" panose="020B0604020202020204" pitchFamily="34" charset="0"/>
              </a:rPr>
              <a:t>观察法‌：</a:t>
            </a:r>
            <a:r>
              <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查看管壳上的符号标记，通常在二极管的外壳上标有二极管的符号，带有三角形箭头一端为正极、另一端为负极。对于点接触型玻璃外壳二极管，可透过玻璃看触针，金属触针的一头为正极。另外，有的二极管上标有色点（白色或红色），一般标有色点的一端即为正极。还有的二极管上标有色环，带色环的一端为负极。‌</a:t>
            </a:r>
            <a:endPar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ct val="0"/>
              </a:spcBef>
            </a:pPr>
            <a:r>
              <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b="1" spc="150" dirty="0">
                <a:solidFill>
                  <a:schemeClr val="accent2"/>
                </a:solidFill>
                <a:latin typeface="ScriptC" panose="00000400000000000000" charset="0"/>
                <a:ea typeface="微软雅黑" panose="020B0503020204020204" charset="-122"/>
                <a:cs typeface="ScriptC" panose="00000400000000000000" charset="0"/>
                <a:sym typeface="Arial" panose="020B0604020202020204" pitchFamily="34" charset="0"/>
              </a:rPr>
              <a:t>2.万用表检测法‌：</a:t>
            </a:r>
            <a:r>
              <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万用表置于“R×100Ω”挡或“R×1kΩ”挡，然后将万用表两表笔分别接到二极管的两端引脚上，测出一个结果后，对调两表笔，再测出一个结果。两次测量的结果中，有一次测量出的阻值较大则为反向电阻，一次测量出的阻值较小则为正向电阻。在阻值较小的一次测量中，黑表笔接的是二极管的正极，红表笔接的是二极管的负极。‌</a:t>
            </a:r>
            <a:endPar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spcBef>
                <a:spcPct val="0"/>
              </a:spcBef>
            </a:pPr>
            <a:r>
              <a:rPr lang="en-US" altLang="zh-CN" sz="1600" b="1" spc="150" dirty="0">
                <a:solidFill>
                  <a:schemeClr val="accent2"/>
                </a:solidFill>
                <a:latin typeface="ScriptC" panose="00000400000000000000" charset="0"/>
                <a:ea typeface="微软雅黑" panose="020B0503020204020204" charset="-122"/>
                <a:cs typeface="ScriptC" panose="00000400000000000000" charset="0"/>
                <a:sym typeface="Arial" panose="020B0604020202020204" pitchFamily="34" charset="0"/>
              </a:rPr>
              <a:t>‌‌3.电池和‌扬声器判别法‌：</a:t>
            </a:r>
            <a:r>
              <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将一节电池和一个扬声器与被测二极管构成串联电路，用二极管的一端引线断续触碰扬声器，然后将二极管倒头再测一次，以听到“咯、咯”声较大的一次为准，电池正极相接的那一根引线为正极，另一根为负极。</a:t>
            </a:r>
            <a:endParaRPr lang="zh-CN" altLang="en-US" sz="1600" spc="15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38580" y="3241040"/>
            <a:ext cx="4081780" cy="10147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熟悉三极管</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电子设备中，通常需要将微弱的信号加以放大，去推动较大功率的负载工作，如收音机需要将天线微弱信号放大几百万倍，才能推动扬声器发出声音，实现这一功能的是放大电路，而半导体三极管是放大电路的核心器件。</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Freeform 337"/>
          <p:cNvSpPr/>
          <p:nvPr/>
        </p:nvSpPr>
        <p:spPr bwMode="auto">
          <a:xfrm>
            <a:off x="6099715" y="1807144"/>
            <a:ext cx="1837943" cy="1871360"/>
          </a:xfrm>
          <a:custGeom>
            <a:avLst/>
            <a:gdLst>
              <a:gd name="T0" fmla="*/ 0 w 990"/>
              <a:gd name="T1" fmla="*/ 900 h 1008"/>
              <a:gd name="T2" fmla="*/ 0 w 990"/>
              <a:gd name="T3" fmla="*/ 1008 h 1008"/>
              <a:gd name="T4" fmla="*/ 986 w 990"/>
              <a:gd name="T5" fmla="*/ 108 h 1008"/>
              <a:gd name="T6" fmla="*/ 990 w 990"/>
              <a:gd name="T7" fmla="*/ 110 h 1008"/>
              <a:gd name="T8" fmla="*/ 990 w 990"/>
              <a:gd name="T9" fmla="*/ 2 h 1008"/>
              <a:gd name="T10" fmla="*/ 986 w 990"/>
              <a:gd name="T11" fmla="*/ 0 h 1008"/>
              <a:gd name="T12" fmla="*/ 0 w 990"/>
              <a:gd name="T13" fmla="*/ 900 h 1008"/>
            </a:gdLst>
            <a:ahLst/>
            <a:cxnLst>
              <a:cxn ang="0">
                <a:pos x="T0" y="T1"/>
              </a:cxn>
              <a:cxn ang="0">
                <a:pos x="T2" y="T3"/>
              </a:cxn>
              <a:cxn ang="0">
                <a:pos x="T4" y="T5"/>
              </a:cxn>
              <a:cxn ang="0">
                <a:pos x="T6" y="T7"/>
              </a:cxn>
              <a:cxn ang="0">
                <a:pos x="T8" y="T9"/>
              </a:cxn>
              <a:cxn ang="0">
                <a:pos x="T10" y="T11"/>
              </a:cxn>
              <a:cxn ang="0">
                <a:pos x="T12" y="T13"/>
              </a:cxn>
            </a:cxnLst>
            <a:rect l="0" t="0" r="r" b="b"/>
            <a:pathLst>
              <a:path w="990" h="1008">
                <a:moveTo>
                  <a:pt x="0" y="900"/>
                </a:moveTo>
                <a:lnTo>
                  <a:pt x="0" y="1008"/>
                </a:lnTo>
                <a:lnTo>
                  <a:pt x="986" y="108"/>
                </a:lnTo>
                <a:lnTo>
                  <a:pt x="990" y="110"/>
                </a:lnTo>
                <a:lnTo>
                  <a:pt x="990" y="2"/>
                </a:lnTo>
                <a:lnTo>
                  <a:pt x="986" y="0"/>
                </a:lnTo>
                <a:lnTo>
                  <a:pt x="0" y="90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Freeform 338"/>
          <p:cNvSpPr/>
          <p:nvPr/>
        </p:nvSpPr>
        <p:spPr bwMode="auto">
          <a:xfrm>
            <a:off x="7937658" y="1860387"/>
            <a:ext cx="1836087" cy="1875073"/>
          </a:xfrm>
          <a:custGeom>
            <a:avLst/>
            <a:gdLst>
              <a:gd name="T0" fmla="*/ 0 w 989"/>
              <a:gd name="T1" fmla="*/ 0 h 1010"/>
              <a:gd name="T2" fmla="*/ 0 w 989"/>
              <a:gd name="T3" fmla="*/ 108 h 1010"/>
              <a:gd name="T4" fmla="*/ 985 w 989"/>
              <a:gd name="T5" fmla="*/ 1010 h 1010"/>
              <a:gd name="T6" fmla="*/ 989 w 989"/>
              <a:gd name="T7" fmla="*/ 1006 h 1010"/>
              <a:gd name="T8" fmla="*/ 989 w 989"/>
              <a:gd name="T9" fmla="*/ 894 h 1010"/>
              <a:gd name="T10" fmla="*/ 983 w 989"/>
              <a:gd name="T11" fmla="*/ 898 h 1010"/>
              <a:gd name="T12" fmla="*/ 0 w 989"/>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0" y="0"/>
                </a:moveTo>
                <a:lnTo>
                  <a:pt x="0" y="108"/>
                </a:lnTo>
                <a:lnTo>
                  <a:pt x="985" y="1010"/>
                </a:lnTo>
                <a:lnTo>
                  <a:pt x="989" y="1006"/>
                </a:lnTo>
                <a:lnTo>
                  <a:pt x="989" y="894"/>
                </a:lnTo>
                <a:lnTo>
                  <a:pt x="983" y="898"/>
                </a:lnTo>
                <a:lnTo>
                  <a:pt x="0"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7" name="Freeform 339"/>
          <p:cNvSpPr/>
          <p:nvPr/>
        </p:nvSpPr>
        <p:spPr bwMode="auto">
          <a:xfrm>
            <a:off x="2425685" y="1856674"/>
            <a:ext cx="1836087" cy="1878786"/>
          </a:xfrm>
          <a:custGeom>
            <a:avLst/>
            <a:gdLst>
              <a:gd name="T0" fmla="*/ 989 w 989"/>
              <a:gd name="T1" fmla="*/ 0 h 1012"/>
              <a:gd name="T2" fmla="*/ 2 w 989"/>
              <a:gd name="T3" fmla="*/ 900 h 1012"/>
              <a:gd name="T4" fmla="*/ 0 w 989"/>
              <a:gd name="T5" fmla="*/ 898 h 1012"/>
              <a:gd name="T6" fmla="*/ 0 w 989"/>
              <a:gd name="T7" fmla="*/ 1012 h 1012"/>
              <a:gd name="T8" fmla="*/ 989 w 989"/>
              <a:gd name="T9" fmla="*/ 108 h 1012"/>
              <a:gd name="T10" fmla="*/ 989 w 989"/>
              <a:gd name="T11" fmla="*/ 0 h 1012"/>
            </a:gdLst>
            <a:ahLst/>
            <a:cxnLst>
              <a:cxn ang="0">
                <a:pos x="T0" y="T1"/>
              </a:cxn>
              <a:cxn ang="0">
                <a:pos x="T2" y="T3"/>
              </a:cxn>
              <a:cxn ang="0">
                <a:pos x="T4" y="T5"/>
              </a:cxn>
              <a:cxn ang="0">
                <a:pos x="T6" y="T7"/>
              </a:cxn>
              <a:cxn ang="0">
                <a:pos x="T8" y="T9"/>
              </a:cxn>
              <a:cxn ang="0">
                <a:pos x="T10" y="T11"/>
              </a:cxn>
            </a:cxnLst>
            <a:rect l="0" t="0" r="r" b="b"/>
            <a:pathLst>
              <a:path w="989" h="1012">
                <a:moveTo>
                  <a:pt x="989" y="0"/>
                </a:moveTo>
                <a:lnTo>
                  <a:pt x="2" y="900"/>
                </a:lnTo>
                <a:lnTo>
                  <a:pt x="0" y="898"/>
                </a:lnTo>
                <a:lnTo>
                  <a:pt x="0" y="1012"/>
                </a:lnTo>
                <a:lnTo>
                  <a:pt x="989" y="108"/>
                </a:lnTo>
                <a:lnTo>
                  <a:pt x="989"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Freeform 340"/>
          <p:cNvSpPr/>
          <p:nvPr/>
        </p:nvSpPr>
        <p:spPr bwMode="auto">
          <a:xfrm>
            <a:off x="4261772" y="1336609"/>
            <a:ext cx="1837943" cy="1875073"/>
          </a:xfrm>
          <a:custGeom>
            <a:avLst/>
            <a:gdLst>
              <a:gd name="T0" fmla="*/ 988 w 990"/>
              <a:gd name="T1" fmla="*/ 1010 h 1010"/>
              <a:gd name="T2" fmla="*/ 990 w 990"/>
              <a:gd name="T3" fmla="*/ 1008 h 1010"/>
              <a:gd name="T4" fmla="*/ 990 w 990"/>
              <a:gd name="T5" fmla="*/ 900 h 1010"/>
              <a:gd name="T6" fmla="*/ 988 w 990"/>
              <a:gd name="T7" fmla="*/ 902 h 1010"/>
              <a:gd name="T8" fmla="*/ 0 w 990"/>
              <a:gd name="T9" fmla="*/ 0 h 1010"/>
              <a:gd name="T10" fmla="*/ 0 w 990"/>
              <a:gd name="T11" fmla="*/ 0 h 1010"/>
              <a:gd name="T12" fmla="*/ 0 w 990"/>
              <a:gd name="T13" fmla="*/ 108 h 1010"/>
              <a:gd name="T14" fmla="*/ 0 w 990"/>
              <a:gd name="T15" fmla="*/ 108 h 1010"/>
              <a:gd name="T16" fmla="*/ 988 w 990"/>
              <a:gd name="T17"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0">
                <a:moveTo>
                  <a:pt x="988" y="1010"/>
                </a:moveTo>
                <a:lnTo>
                  <a:pt x="990" y="1008"/>
                </a:lnTo>
                <a:lnTo>
                  <a:pt x="990" y="900"/>
                </a:lnTo>
                <a:lnTo>
                  <a:pt x="988" y="902"/>
                </a:lnTo>
                <a:lnTo>
                  <a:pt x="0" y="0"/>
                </a:lnTo>
                <a:lnTo>
                  <a:pt x="0" y="0"/>
                </a:lnTo>
                <a:lnTo>
                  <a:pt x="0" y="108"/>
                </a:lnTo>
                <a:lnTo>
                  <a:pt x="0" y="108"/>
                </a:lnTo>
                <a:lnTo>
                  <a:pt x="988" y="101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Freeform 342"/>
          <p:cNvSpPr>
            <a:spLocks noEditPoints="1"/>
          </p:cNvSpPr>
          <p:nvPr/>
        </p:nvSpPr>
        <p:spPr bwMode="auto">
          <a:xfrm>
            <a:off x="7896814" y="2646321"/>
            <a:ext cx="70547" cy="349024"/>
          </a:xfrm>
          <a:custGeom>
            <a:avLst/>
            <a:gdLst>
              <a:gd name="T0" fmla="*/ 9 w 19"/>
              <a:gd name="T1" fmla="*/ 8 h 94"/>
              <a:gd name="T2" fmla="*/ 12 w 19"/>
              <a:gd name="T3" fmla="*/ 7 h 94"/>
              <a:gd name="T4" fmla="*/ 13 w 19"/>
              <a:gd name="T5" fmla="*/ 4 h 94"/>
              <a:gd name="T6" fmla="*/ 12 w 19"/>
              <a:gd name="T7" fmla="*/ 1 h 94"/>
              <a:gd name="T8" fmla="*/ 7 w 19"/>
              <a:gd name="T9" fmla="*/ 1 h 94"/>
              <a:gd name="T10" fmla="*/ 5 w 19"/>
              <a:gd name="T11" fmla="*/ 4 h 94"/>
              <a:gd name="T12" fmla="*/ 7 w 19"/>
              <a:gd name="T13" fmla="*/ 7 h 94"/>
              <a:gd name="T14" fmla="*/ 9 w 19"/>
              <a:gd name="T15" fmla="*/ 8 h 94"/>
              <a:gd name="T16" fmla="*/ 9 w 19"/>
              <a:gd name="T17" fmla="*/ 38 h 94"/>
              <a:gd name="T18" fmla="*/ 13 w 19"/>
              <a:gd name="T19" fmla="*/ 34 h 94"/>
              <a:gd name="T20" fmla="*/ 9 w 19"/>
              <a:gd name="T21" fmla="*/ 30 h 94"/>
              <a:gd name="T22" fmla="*/ 5 w 19"/>
              <a:gd name="T23" fmla="*/ 34 h 94"/>
              <a:gd name="T24" fmla="*/ 9 w 19"/>
              <a:gd name="T25" fmla="*/ 38 h 94"/>
              <a:gd name="T26" fmla="*/ 9 w 19"/>
              <a:gd name="T27" fmla="*/ 23 h 94"/>
              <a:gd name="T28" fmla="*/ 13 w 19"/>
              <a:gd name="T29" fmla="*/ 19 h 94"/>
              <a:gd name="T30" fmla="*/ 9 w 19"/>
              <a:gd name="T31" fmla="*/ 15 h 94"/>
              <a:gd name="T32" fmla="*/ 5 w 19"/>
              <a:gd name="T33" fmla="*/ 19 h 94"/>
              <a:gd name="T34" fmla="*/ 9 w 19"/>
              <a:gd name="T35" fmla="*/ 23 h 94"/>
              <a:gd name="T36" fmla="*/ 9 w 19"/>
              <a:gd name="T37" fmla="*/ 75 h 94"/>
              <a:gd name="T38" fmla="*/ 0 w 19"/>
              <a:gd name="T39" fmla="*/ 84 h 94"/>
              <a:gd name="T40" fmla="*/ 9 w 19"/>
              <a:gd name="T41" fmla="*/ 94 h 94"/>
              <a:gd name="T42" fmla="*/ 19 w 19"/>
              <a:gd name="T43" fmla="*/ 84 h 94"/>
              <a:gd name="T44" fmla="*/ 9 w 19"/>
              <a:gd name="T45" fmla="*/ 75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68 h 94"/>
              <a:gd name="T58" fmla="*/ 13 w 19"/>
              <a:gd name="T59" fmla="*/ 64 h 94"/>
              <a:gd name="T60" fmla="*/ 9 w 19"/>
              <a:gd name="T61" fmla="*/ 60 h 94"/>
              <a:gd name="T62" fmla="*/ 5 w 19"/>
              <a:gd name="T63" fmla="*/ 64 h 94"/>
              <a:gd name="T64" fmla="*/ 9 w 19"/>
              <a:gd name="T65"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8"/>
                </a:moveTo>
                <a:cubicBezTo>
                  <a:pt x="10" y="8"/>
                  <a:pt x="11" y="8"/>
                  <a:pt x="12" y="7"/>
                </a:cubicBezTo>
                <a:cubicBezTo>
                  <a:pt x="13" y="6"/>
                  <a:pt x="13" y="5"/>
                  <a:pt x="13" y="4"/>
                </a:cubicBezTo>
                <a:cubicBezTo>
                  <a:pt x="13" y="3"/>
                  <a:pt x="13" y="2"/>
                  <a:pt x="12" y="1"/>
                </a:cubicBezTo>
                <a:cubicBezTo>
                  <a:pt x="11" y="0"/>
                  <a:pt x="8" y="0"/>
                  <a:pt x="7" y="1"/>
                </a:cubicBezTo>
                <a:cubicBezTo>
                  <a:pt x="6" y="2"/>
                  <a:pt x="5" y="3"/>
                  <a:pt x="5" y="4"/>
                </a:cubicBezTo>
                <a:cubicBezTo>
                  <a:pt x="5" y="5"/>
                  <a:pt x="6" y="6"/>
                  <a:pt x="7" y="7"/>
                </a:cubicBezTo>
                <a:cubicBezTo>
                  <a:pt x="7" y="8"/>
                  <a:pt x="8" y="8"/>
                  <a:pt x="9" y="8"/>
                </a:cubicBezTo>
                <a:close/>
                <a:moveTo>
                  <a:pt x="9" y="38"/>
                </a:moveTo>
                <a:cubicBezTo>
                  <a:pt x="12" y="38"/>
                  <a:pt x="13" y="36"/>
                  <a:pt x="13" y="34"/>
                </a:cubicBezTo>
                <a:cubicBezTo>
                  <a:pt x="13" y="32"/>
                  <a:pt x="12" y="30"/>
                  <a:pt x="9" y="30"/>
                </a:cubicBezTo>
                <a:cubicBezTo>
                  <a:pt x="7" y="30"/>
                  <a:pt x="5" y="32"/>
                  <a:pt x="5" y="34"/>
                </a:cubicBezTo>
                <a:cubicBezTo>
                  <a:pt x="5" y="36"/>
                  <a:pt x="7" y="38"/>
                  <a:pt x="9" y="38"/>
                </a:cubicBezTo>
                <a:close/>
                <a:moveTo>
                  <a:pt x="9" y="23"/>
                </a:moveTo>
                <a:cubicBezTo>
                  <a:pt x="12" y="23"/>
                  <a:pt x="13" y="21"/>
                  <a:pt x="13" y="19"/>
                </a:cubicBezTo>
                <a:cubicBezTo>
                  <a:pt x="13" y="17"/>
                  <a:pt x="12" y="15"/>
                  <a:pt x="9" y="15"/>
                </a:cubicBezTo>
                <a:cubicBezTo>
                  <a:pt x="7" y="15"/>
                  <a:pt x="5" y="17"/>
                  <a:pt x="5" y="19"/>
                </a:cubicBezTo>
                <a:cubicBezTo>
                  <a:pt x="5" y="21"/>
                  <a:pt x="7" y="23"/>
                  <a:pt x="9" y="23"/>
                </a:cubicBezTo>
                <a:close/>
                <a:moveTo>
                  <a:pt x="9" y="75"/>
                </a:moveTo>
                <a:cubicBezTo>
                  <a:pt x="4" y="75"/>
                  <a:pt x="0" y="79"/>
                  <a:pt x="0" y="84"/>
                </a:cubicBezTo>
                <a:cubicBezTo>
                  <a:pt x="0" y="90"/>
                  <a:pt x="4" y="94"/>
                  <a:pt x="9" y="94"/>
                </a:cubicBezTo>
                <a:cubicBezTo>
                  <a:pt x="15" y="94"/>
                  <a:pt x="19" y="90"/>
                  <a:pt x="19" y="84"/>
                </a:cubicBezTo>
                <a:cubicBezTo>
                  <a:pt x="19" y="79"/>
                  <a:pt x="15" y="75"/>
                  <a:pt x="9" y="75"/>
                </a:cubicBezTo>
                <a:close/>
                <a:moveTo>
                  <a:pt x="9" y="53"/>
                </a:moveTo>
                <a:cubicBezTo>
                  <a:pt x="12" y="53"/>
                  <a:pt x="13" y="51"/>
                  <a:pt x="13" y="49"/>
                </a:cubicBezTo>
                <a:cubicBezTo>
                  <a:pt x="13" y="47"/>
                  <a:pt x="12" y="45"/>
                  <a:pt x="9" y="45"/>
                </a:cubicBezTo>
                <a:cubicBezTo>
                  <a:pt x="7" y="45"/>
                  <a:pt x="5" y="47"/>
                  <a:pt x="5" y="49"/>
                </a:cubicBezTo>
                <a:cubicBezTo>
                  <a:pt x="5" y="51"/>
                  <a:pt x="7" y="53"/>
                  <a:pt x="9" y="53"/>
                </a:cubicBezTo>
                <a:close/>
                <a:moveTo>
                  <a:pt x="9" y="68"/>
                </a:moveTo>
                <a:cubicBezTo>
                  <a:pt x="12" y="68"/>
                  <a:pt x="13" y="66"/>
                  <a:pt x="13" y="64"/>
                </a:cubicBezTo>
                <a:cubicBezTo>
                  <a:pt x="13" y="62"/>
                  <a:pt x="12" y="60"/>
                  <a:pt x="9" y="60"/>
                </a:cubicBezTo>
                <a:cubicBezTo>
                  <a:pt x="7" y="60"/>
                  <a:pt x="5" y="62"/>
                  <a:pt x="5" y="64"/>
                </a:cubicBezTo>
                <a:cubicBezTo>
                  <a:pt x="5" y="66"/>
                  <a:pt x="7" y="68"/>
                  <a:pt x="9" y="68"/>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0" name="组合 9"/>
          <p:cNvGrpSpPr/>
          <p:nvPr/>
        </p:nvGrpSpPr>
        <p:grpSpPr>
          <a:xfrm>
            <a:off x="7354714" y="1314574"/>
            <a:ext cx="1154748" cy="1321834"/>
            <a:chOff x="7354714" y="1856229"/>
            <a:chExt cx="1154748" cy="1321834"/>
          </a:xfrm>
        </p:grpSpPr>
        <p:sp>
          <p:nvSpPr>
            <p:cNvPr id="14" name="Freeform 341"/>
            <p:cNvSpPr/>
            <p:nvPr/>
          </p:nvSpPr>
          <p:spPr bwMode="auto">
            <a:xfrm>
              <a:off x="7354714" y="1856229"/>
              <a:ext cx="1154748" cy="1321834"/>
            </a:xfrm>
            <a:custGeom>
              <a:avLst/>
              <a:gdLst>
                <a:gd name="T0" fmla="*/ 256 w 311"/>
                <a:gd name="T1" fmla="*/ 256 h 356"/>
                <a:gd name="T2" fmla="*/ 155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5" y="356"/>
                    <a:pt x="155" y="356"/>
                    <a:pt x="155" y="356"/>
                  </a:cubicBezTo>
                  <a:cubicBezTo>
                    <a:pt x="55" y="256"/>
                    <a:pt x="55" y="256"/>
                    <a:pt x="55" y="256"/>
                  </a:cubicBezTo>
                  <a:cubicBezTo>
                    <a:pt x="0" y="201"/>
                    <a:pt x="0" y="111"/>
                    <a:pt x="55" y="55"/>
                  </a:cubicBezTo>
                  <a:cubicBezTo>
                    <a:pt x="110" y="0"/>
                    <a:pt x="200"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Freeform 343"/>
            <p:cNvSpPr>
              <a:spLocks noEditPoints="1"/>
            </p:cNvSpPr>
            <p:nvPr/>
          </p:nvSpPr>
          <p:spPr bwMode="auto">
            <a:xfrm>
              <a:off x="7655468" y="2156983"/>
              <a:ext cx="608935" cy="608935"/>
            </a:xfrm>
            <a:custGeom>
              <a:avLst/>
              <a:gdLst>
                <a:gd name="T0" fmla="*/ 129 w 164"/>
                <a:gd name="T1" fmla="*/ 36 h 164"/>
                <a:gd name="T2" fmla="*/ 124 w 164"/>
                <a:gd name="T3" fmla="*/ 36 h 164"/>
                <a:gd name="T4" fmla="*/ 124 w 164"/>
                <a:gd name="T5" fmla="*/ 41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9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5 h 164"/>
                <a:gd name="T28" fmla="*/ 141 w 164"/>
                <a:gd name="T29" fmla="*/ 106 h 164"/>
                <a:gd name="T30" fmla="*/ 141 w 164"/>
                <a:gd name="T31" fmla="*/ 23 h 164"/>
                <a:gd name="T32" fmla="*/ 134 w 164"/>
                <a:gd name="T33" fmla="*/ 99 h 164"/>
                <a:gd name="T34" fmla="*/ 66 w 164"/>
                <a:gd name="T35" fmla="*/ 99 h 164"/>
                <a:gd name="T36" fmla="*/ 66 w 164"/>
                <a:gd name="T37" fmla="*/ 31 h 164"/>
                <a:gd name="T38" fmla="*/ 134 w 164"/>
                <a:gd name="T39" fmla="*/ 31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8" y="34"/>
                    <a:pt x="125" y="34"/>
                    <a:pt x="124" y="36"/>
                  </a:cubicBezTo>
                  <a:cubicBezTo>
                    <a:pt x="123" y="37"/>
                    <a:pt x="123" y="39"/>
                    <a:pt x="124" y="41"/>
                  </a:cubicBezTo>
                  <a:cubicBezTo>
                    <a:pt x="137" y="54"/>
                    <a:pt x="137" y="75"/>
                    <a:pt x="124" y="89"/>
                  </a:cubicBezTo>
                  <a:cubicBezTo>
                    <a:pt x="123" y="90"/>
                    <a:pt x="123" y="92"/>
                    <a:pt x="124" y="94"/>
                  </a:cubicBezTo>
                  <a:cubicBezTo>
                    <a:pt x="125" y="95"/>
                    <a:pt x="128" y="95"/>
                    <a:pt x="129" y="94"/>
                  </a:cubicBezTo>
                  <a:cubicBezTo>
                    <a:pt x="145" y="78"/>
                    <a:pt x="145" y="52"/>
                    <a:pt x="129" y="36"/>
                  </a:cubicBezTo>
                  <a:close/>
                  <a:moveTo>
                    <a:pt x="141" y="23"/>
                  </a:moveTo>
                  <a:cubicBezTo>
                    <a:pt x="119" y="0"/>
                    <a:pt x="81" y="0"/>
                    <a:pt x="59" y="23"/>
                  </a:cubicBezTo>
                  <a:cubicBezTo>
                    <a:pt x="39" y="43"/>
                    <a:pt x="36" y="73"/>
                    <a:pt x="50" y="95"/>
                  </a:cubicBezTo>
                  <a:cubicBezTo>
                    <a:pt x="7" y="138"/>
                    <a:pt x="7" y="138"/>
                    <a:pt x="7" y="138"/>
                  </a:cubicBezTo>
                  <a:cubicBezTo>
                    <a:pt x="7" y="138"/>
                    <a:pt x="0" y="143"/>
                    <a:pt x="11" y="153"/>
                  </a:cubicBezTo>
                  <a:cubicBezTo>
                    <a:pt x="22" y="164"/>
                    <a:pt x="26" y="157"/>
                    <a:pt x="26" y="157"/>
                  </a:cubicBezTo>
                  <a:cubicBezTo>
                    <a:pt x="69" y="115"/>
                    <a:pt x="69" y="115"/>
                    <a:pt x="69" y="115"/>
                  </a:cubicBezTo>
                  <a:cubicBezTo>
                    <a:pt x="92" y="128"/>
                    <a:pt x="122" y="126"/>
                    <a:pt x="141" y="106"/>
                  </a:cubicBezTo>
                  <a:cubicBezTo>
                    <a:pt x="164" y="83"/>
                    <a:pt x="164" y="46"/>
                    <a:pt x="141" y="23"/>
                  </a:cubicBezTo>
                  <a:close/>
                  <a:moveTo>
                    <a:pt x="134" y="99"/>
                  </a:moveTo>
                  <a:cubicBezTo>
                    <a:pt x="115" y="118"/>
                    <a:pt x="85" y="118"/>
                    <a:pt x="66" y="99"/>
                  </a:cubicBezTo>
                  <a:cubicBezTo>
                    <a:pt x="47" y="80"/>
                    <a:pt x="47" y="49"/>
                    <a:pt x="66" y="31"/>
                  </a:cubicBezTo>
                  <a:cubicBezTo>
                    <a:pt x="85" y="12"/>
                    <a:pt x="115" y="12"/>
                    <a:pt x="134" y="31"/>
                  </a:cubicBezTo>
                  <a:cubicBezTo>
                    <a:pt x="153" y="49"/>
                    <a:pt x="153" y="80"/>
                    <a:pt x="134" y="99"/>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6" name="Freeform 345"/>
          <p:cNvSpPr>
            <a:spLocks noEditPoints="1"/>
          </p:cNvSpPr>
          <p:nvPr/>
        </p:nvSpPr>
        <p:spPr bwMode="auto">
          <a:xfrm>
            <a:off x="2392267" y="4296126"/>
            <a:ext cx="70547" cy="349024"/>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8 h 94"/>
              <a:gd name="T12" fmla="*/ 12 w 19"/>
              <a:gd name="T13" fmla="*/ 7 h 94"/>
              <a:gd name="T14" fmla="*/ 13 w 19"/>
              <a:gd name="T15" fmla="*/ 4 h 94"/>
              <a:gd name="T16" fmla="*/ 12 w 19"/>
              <a:gd name="T17" fmla="*/ 2 h 94"/>
              <a:gd name="T18" fmla="*/ 6 w 19"/>
              <a:gd name="T19" fmla="*/ 2 h 94"/>
              <a:gd name="T20" fmla="*/ 5 w 19"/>
              <a:gd name="T21" fmla="*/ 4 h 94"/>
              <a:gd name="T22" fmla="*/ 6 w 19"/>
              <a:gd name="T23" fmla="*/ 7 h 94"/>
              <a:gd name="T24" fmla="*/ 9 w 19"/>
              <a:gd name="T25" fmla="*/ 8 h 94"/>
              <a:gd name="T26" fmla="*/ 9 w 19"/>
              <a:gd name="T27" fmla="*/ 38 h 94"/>
              <a:gd name="T28" fmla="*/ 13 w 19"/>
              <a:gd name="T29" fmla="*/ 34 h 94"/>
              <a:gd name="T30" fmla="*/ 9 w 19"/>
              <a:gd name="T31" fmla="*/ 30 h 94"/>
              <a:gd name="T32" fmla="*/ 5 w 19"/>
              <a:gd name="T33" fmla="*/ 34 h 94"/>
              <a:gd name="T34" fmla="*/ 9 w 19"/>
              <a:gd name="T35" fmla="*/ 3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75 h 94"/>
              <a:gd name="T58" fmla="*/ 0 w 19"/>
              <a:gd name="T59" fmla="*/ 85 h 94"/>
              <a:gd name="T60" fmla="*/ 9 w 19"/>
              <a:gd name="T61" fmla="*/ 94 h 94"/>
              <a:gd name="T62" fmla="*/ 19 w 19"/>
              <a:gd name="T63" fmla="*/ 85 h 94"/>
              <a:gd name="T64" fmla="*/ 9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2"/>
                  <a:pt x="13" y="19"/>
                </a:cubicBezTo>
                <a:cubicBezTo>
                  <a:pt x="13" y="17"/>
                  <a:pt x="11" y="15"/>
                  <a:pt x="9" y="15"/>
                </a:cubicBezTo>
                <a:cubicBezTo>
                  <a:pt x="7" y="15"/>
                  <a:pt x="5" y="17"/>
                  <a:pt x="5" y="19"/>
                </a:cubicBezTo>
                <a:cubicBezTo>
                  <a:pt x="5" y="22"/>
                  <a:pt x="7" y="23"/>
                  <a:pt x="9" y="23"/>
                </a:cubicBezTo>
                <a:close/>
                <a:moveTo>
                  <a:pt x="9" y="8"/>
                </a:moveTo>
                <a:cubicBezTo>
                  <a:pt x="10" y="8"/>
                  <a:pt x="11" y="8"/>
                  <a:pt x="12" y="7"/>
                </a:cubicBezTo>
                <a:cubicBezTo>
                  <a:pt x="13" y="6"/>
                  <a:pt x="13" y="5"/>
                  <a:pt x="13" y="4"/>
                </a:cubicBezTo>
                <a:cubicBezTo>
                  <a:pt x="13" y="3"/>
                  <a:pt x="13" y="2"/>
                  <a:pt x="12" y="2"/>
                </a:cubicBezTo>
                <a:cubicBezTo>
                  <a:pt x="11" y="0"/>
                  <a:pt x="8" y="0"/>
                  <a:pt x="6" y="2"/>
                </a:cubicBezTo>
                <a:cubicBezTo>
                  <a:pt x="6" y="2"/>
                  <a:pt x="5" y="3"/>
                  <a:pt x="5" y="4"/>
                </a:cubicBezTo>
                <a:cubicBezTo>
                  <a:pt x="5" y="5"/>
                  <a:pt x="6" y="6"/>
                  <a:pt x="6" y="7"/>
                </a:cubicBezTo>
                <a:cubicBezTo>
                  <a:pt x="7" y="8"/>
                  <a:pt x="8" y="8"/>
                  <a:pt x="9" y="8"/>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7" name="组合 16"/>
          <p:cNvGrpSpPr/>
          <p:nvPr/>
        </p:nvGrpSpPr>
        <p:grpSpPr>
          <a:xfrm>
            <a:off x="1850167" y="2989145"/>
            <a:ext cx="1154748" cy="1321834"/>
            <a:chOff x="1850167" y="3530800"/>
            <a:chExt cx="1154748" cy="1321834"/>
          </a:xfrm>
        </p:grpSpPr>
        <p:sp>
          <p:nvSpPr>
            <p:cNvPr id="18" name="Freeform 344"/>
            <p:cNvSpPr/>
            <p:nvPr/>
          </p:nvSpPr>
          <p:spPr bwMode="auto">
            <a:xfrm>
              <a:off x="1850167" y="3530800"/>
              <a:ext cx="1154748" cy="1321834"/>
            </a:xfrm>
            <a:custGeom>
              <a:avLst/>
              <a:gdLst>
                <a:gd name="T0" fmla="*/ 255 w 311"/>
                <a:gd name="T1" fmla="*/ 256 h 356"/>
                <a:gd name="T2" fmla="*/ 155 w 311"/>
                <a:gd name="T3" fmla="*/ 356 h 356"/>
                <a:gd name="T4" fmla="*/ 55 w 311"/>
                <a:gd name="T5" fmla="*/ 256 h 356"/>
                <a:gd name="T6" fmla="*/ 55 w 311"/>
                <a:gd name="T7" fmla="*/ 56 h 356"/>
                <a:gd name="T8" fmla="*/ 255 w 311"/>
                <a:gd name="T9" fmla="*/ 56 h 356"/>
                <a:gd name="T10" fmla="*/ 255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5" y="256"/>
                  </a:moveTo>
                  <a:cubicBezTo>
                    <a:pt x="155" y="356"/>
                    <a:pt x="155" y="356"/>
                    <a:pt x="155" y="356"/>
                  </a:cubicBezTo>
                  <a:cubicBezTo>
                    <a:pt x="55" y="256"/>
                    <a:pt x="55" y="256"/>
                    <a:pt x="55" y="256"/>
                  </a:cubicBezTo>
                  <a:cubicBezTo>
                    <a:pt x="0" y="201"/>
                    <a:pt x="0" y="111"/>
                    <a:pt x="55" y="56"/>
                  </a:cubicBezTo>
                  <a:cubicBezTo>
                    <a:pt x="110" y="0"/>
                    <a:pt x="200" y="0"/>
                    <a:pt x="255" y="56"/>
                  </a:cubicBezTo>
                  <a:cubicBezTo>
                    <a:pt x="311" y="111"/>
                    <a:pt x="311" y="201"/>
                    <a:pt x="255"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9" name="Freeform 346"/>
            <p:cNvSpPr>
              <a:spLocks noEditPoints="1"/>
            </p:cNvSpPr>
            <p:nvPr/>
          </p:nvSpPr>
          <p:spPr bwMode="auto">
            <a:xfrm>
              <a:off x="2217756" y="3838980"/>
              <a:ext cx="415858" cy="601509"/>
            </a:xfrm>
            <a:custGeom>
              <a:avLst/>
              <a:gdLst>
                <a:gd name="T0" fmla="*/ 30 w 112"/>
                <a:gd name="T1" fmla="*/ 125 h 162"/>
                <a:gd name="T2" fmla="*/ 32 w 112"/>
                <a:gd name="T3" fmla="*/ 133 h 162"/>
                <a:gd name="T4" fmla="*/ 56 w 112"/>
                <a:gd name="T5" fmla="*/ 138 h 162"/>
                <a:gd name="T6" fmla="*/ 81 w 112"/>
                <a:gd name="T7" fmla="*/ 133 h 162"/>
                <a:gd name="T8" fmla="*/ 82 w 112"/>
                <a:gd name="T9" fmla="*/ 125 h 162"/>
                <a:gd name="T10" fmla="*/ 56 w 112"/>
                <a:gd name="T11" fmla="*/ 129 h 162"/>
                <a:gd name="T12" fmla="*/ 30 w 112"/>
                <a:gd name="T13" fmla="*/ 125 h 162"/>
                <a:gd name="T14" fmla="*/ 33 w 112"/>
                <a:gd name="T15" fmla="*/ 140 h 162"/>
                <a:gd name="T16" fmla="*/ 34 w 112"/>
                <a:gd name="T17" fmla="*/ 149 h 162"/>
                <a:gd name="T18" fmla="*/ 42 w 112"/>
                <a:gd name="T19" fmla="*/ 153 h 162"/>
                <a:gd name="T20" fmla="*/ 42 w 112"/>
                <a:gd name="T21" fmla="*/ 158 h 162"/>
                <a:gd name="T22" fmla="*/ 56 w 112"/>
                <a:gd name="T23" fmla="*/ 162 h 162"/>
                <a:gd name="T24" fmla="*/ 70 w 112"/>
                <a:gd name="T25" fmla="*/ 158 h 162"/>
                <a:gd name="T26" fmla="*/ 71 w 112"/>
                <a:gd name="T27" fmla="*/ 153 h 162"/>
                <a:gd name="T28" fmla="*/ 79 w 112"/>
                <a:gd name="T29" fmla="*/ 149 h 162"/>
                <a:gd name="T30" fmla="*/ 80 w 112"/>
                <a:gd name="T31" fmla="*/ 140 h 162"/>
                <a:gd name="T32" fmla="*/ 56 w 112"/>
                <a:gd name="T33" fmla="*/ 144 h 162"/>
                <a:gd name="T34" fmla="*/ 33 w 112"/>
                <a:gd name="T35" fmla="*/ 140 h 162"/>
                <a:gd name="T36" fmla="*/ 56 w 112"/>
                <a:gd name="T37" fmla="*/ 23 h 162"/>
                <a:gd name="T38" fmla="*/ 59 w 112"/>
                <a:gd name="T39" fmla="*/ 20 h 162"/>
                <a:gd name="T40" fmla="*/ 56 w 112"/>
                <a:gd name="T41" fmla="*/ 17 h 162"/>
                <a:gd name="T42" fmla="*/ 18 w 112"/>
                <a:gd name="T43" fmla="*/ 56 h 162"/>
                <a:gd name="T44" fmla="*/ 20 w 112"/>
                <a:gd name="T45" fmla="*/ 59 h 162"/>
                <a:gd name="T46" fmla="*/ 23 w 112"/>
                <a:gd name="T47" fmla="*/ 56 h 162"/>
                <a:gd name="T48" fmla="*/ 56 w 112"/>
                <a:gd name="T49" fmla="*/ 23 h 162"/>
                <a:gd name="T50" fmla="*/ 69 w 112"/>
                <a:gd name="T51" fmla="*/ 76 h 162"/>
                <a:gd name="T52" fmla="*/ 56 w 112"/>
                <a:gd name="T53" fmla="*/ 54 h 162"/>
                <a:gd name="T54" fmla="*/ 44 w 112"/>
                <a:gd name="T55" fmla="*/ 76 h 162"/>
                <a:gd name="T56" fmla="*/ 39 w 112"/>
                <a:gd name="T57" fmla="*/ 65 h 162"/>
                <a:gd name="T58" fmla="*/ 31 w 112"/>
                <a:gd name="T59" fmla="*/ 69 h 162"/>
                <a:gd name="T60" fmla="*/ 43 w 112"/>
                <a:gd name="T61" fmla="*/ 96 h 162"/>
                <a:gd name="T62" fmla="*/ 56 w 112"/>
                <a:gd name="T63" fmla="*/ 72 h 162"/>
                <a:gd name="T64" fmla="*/ 69 w 112"/>
                <a:gd name="T65" fmla="*/ 96 h 162"/>
                <a:gd name="T66" fmla="*/ 82 w 112"/>
                <a:gd name="T67" fmla="*/ 69 h 162"/>
                <a:gd name="T68" fmla="*/ 74 w 112"/>
                <a:gd name="T69" fmla="*/ 65 h 162"/>
                <a:gd name="T70" fmla="*/ 69 w 112"/>
                <a:gd name="T71" fmla="*/ 76 h 162"/>
                <a:gd name="T72" fmla="*/ 56 w 112"/>
                <a:gd name="T73" fmla="*/ 0 h 162"/>
                <a:gd name="T74" fmla="*/ 0 w 112"/>
                <a:gd name="T75" fmla="*/ 56 h 162"/>
                <a:gd name="T76" fmla="*/ 27 w 112"/>
                <a:gd name="T77" fmla="*/ 103 h 162"/>
                <a:gd name="T78" fmla="*/ 29 w 112"/>
                <a:gd name="T79" fmla="*/ 117 h 162"/>
                <a:gd name="T80" fmla="*/ 56 w 112"/>
                <a:gd name="T81" fmla="*/ 123 h 162"/>
                <a:gd name="T82" fmla="*/ 83 w 112"/>
                <a:gd name="T83" fmla="*/ 117 h 162"/>
                <a:gd name="T84" fmla="*/ 85 w 112"/>
                <a:gd name="T85" fmla="*/ 103 h 162"/>
                <a:gd name="T86" fmla="*/ 112 w 112"/>
                <a:gd name="T87" fmla="*/ 56 h 162"/>
                <a:gd name="T88" fmla="*/ 56 w 112"/>
                <a:gd name="T89" fmla="*/ 0 h 162"/>
                <a:gd name="T90" fmla="*/ 77 w 112"/>
                <a:gd name="T91" fmla="*/ 97 h 162"/>
                <a:gd name="T92" fmla="*/ 76 w 112"/>
                <a:gd name="T93" fmla="*/ 110 h 162"/>
                <a:gd name="T94" fmla="*/ 56 w 112"/>
                <a:gd name="T95" fmla="*/ 113 h 162"/>
                <a:gd name="T96" fmla="*/ 37 w 112"/>
                <a:gd name="T97" fmla="*/ 110 h 162"/>
                <a:gd name="T98" fmla="*/ 36 w 112"/>
                <a:gd name="T99" fmla="*/ 97 h 162"/>
                <a:gd name="T100" fmla="*/ 10 w 112"/>
                <a:gd name="T101" fmla="*/ 56 h 162"/>
                <a:gd name="T102" fmla="*/ 56 w 112"/>
                <a:gd name="T103" fmla="*/ 10 h 162"/>
                <a:gd name="T104" fmla="*/ 102 w 112"/>
                <a:gd name="T105" fmla="*/ 56 h 162"/>
                <a:gd name="T106" fmla="*/ 77 w 112"/>
                <a:gd name="T107"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0" y="125"/>
                  </a:moveTo>
                  <a:cubicBezTo>
                    <a:pt x="32" y="133"/>
                    <a:pt x="32" y="133"/>
                    <a:pt x="32" y="133"/>
                  </a:cubicBezTo>
                  <a:cubicBezTo>
                    <a:pt x="39" y="136"/>
                    <a:pt x="47" y="138"/>
                    <a:pt x="56" y="138"/>
                  </a:cubicBezTo>
                  <a:cubicBezTo>
                    <a:pt x="65" y="138"/>
                    <a:pt x="74" y="136"/>
                    <a:pt x="81" y="133"/>
                  </a:cubicBezTo>
                  <a:cubicBezTo>
                    <a:pt x="82" y="125"/>
                    <a:pt x="82" y="125"/>
                    <a:pt x="82" y="125"/>
                  </a:cubicBezTo>
                  <a:cubicBezTo>
                    <a:pt x="74" y="128"/>
                    <a:pt x="66" y="129"/>
                    <a:pt x="56" y="129"/>
                  </a:cubicBezTo>
                  <a:cubicBezTo>
                    <a:pt x="47" y="129"/>
                    <a:pt x="38" y="128"/>
                    <a:pt x="30" y="125"/>
                  </a:cubicBezTo>
                  <a:close/>
                  <a:moveTo>
                    <a:pt x="33" y="140"/>
                  </a:moveTo>
                  <a:cubicBezTo>
                    <a:pt x="34" y="149"/>
                    <a:pt x="34" y="149"/>
                    <a:pt x="34" y="149"/>
                  </a:cubicBezTo>
                  <a:cubicBezTo>
                    <a:pt x="34" y="149"/>
                    <a:pt x="36" y="151"/>
                    <a:pt x="42" y="153"/>
                  </a:cubicBezTo>
                  <a:cubicBezTo>
                    <a:pt x="42" y="158"/>
                    <a:pt x="42" y="158"/>
                    <a:pt x="42" y="158"/>
                  </a:cubicBezTo>
                  <a:cubicBezTo>
                    <a:pt x="42" y="158"/>
                    <a:pt x="45" y="162"/>
                    <a:pt x="56" y="162"/>
                  </a:cubicBezTo>
                  <a:cubicBezTo>
                    <a:pt x="67" y="162"/>
                    <a:pt x="70" y="158"/>
                    <a:pt x="70" y="158"/>
                  </a:cubicBezTo>
                  <a:cubicBezTo>
                    <a:pt x="71" y="153"/>
                    <a:pt x="71" y="153"/>
                    <a:pt x="71" y="153"/>
                  </a:cubicBezTo>
                  <a:cubicBezTo>
                    <a:pt x="77" y="151"/>
                    <a:pt x="79" y="149"/>
                    <a:pt x="79" y="149"/>
                  </a:cubicBezTo>
                  <a:cubicBezTo>
                    <a:pt x="80" y="140"/>
                    <a:pt x="80" y="140"/>
                    <a:pt x="80" y="140"/>
                  </a:cubicBezTo>
                  <a:cubicBezTo>
                    <a:pt x="73" y="143"/>
                    <a:pt x="65" y="144"/>
                    <a:pt x="56" y="144"/>
                  </a:cubicBezTo>
                  <a:cubicBezTo>
                    <a:pt x="48" y="144"/>
                    <a:pt x="40" y="143"/>
                    <a:pt x="33" y="140"/>
                  </a:cubicBezTo>
                  <a:close/>
                  <a:moveTo>
                    <a:pt x="56" y="23"/>
                  </a:moveTo>
                  <a:cubicBezTo>
                    <a:pt x="58" y="23"/>
                    <a:pt x="59" y="22"/>
                    <a:pt x="59" y="20"/>
                  </a:cubicBezTo>
                  <a:cubicBezTo>
                    <a:pt x="59" y="18"/>
                    <a:pt x="58" y="17"/>
                    <a:pt x="56" y="17"/>
                  </a:cubicBezTo>
                  <a:cubicBezTo>
                    <a:pt x="35" y="17"/>
                    <a:pt x="18" y="34"/>
                    <a:pt x="18" y="56"/>
                  </a:cubicBezTo>
                  <a:cubicBezTo>
                    <a:pt x="18" y="57"/>
                    <a:pt x="19" y="59"/>
                    <a:pt x="20" y="59"/>
                  </a:cubicBezTo>
                  <a:cubicBezTo>
                    <a:pt x="22" y="59"/>
                    <a:pt x="23" y="57"/>
                    <a:pt x="23" y="56"/>
                  </a:cubicBezTo>
                  <a:cubicBezTo>
                    <a:pt x="23" y="38"/>
                    <a:pt x="38" y="23"/>
                    <a:pt x="56" y="23"/>
                  </a:cubicBezTo>
                  <a:close/>
                  <a:moveTo>
                    <a:pt x="69" y="76"/>
                  </a:moveTo>
                  <a:cubicBezTo>
                    <a:pt x="56" y="54"/>
                    <a:pt x="56" y="54"/>
                    <a:pt x="56" y="54"/>
                  </a:cubicBezTo>
                  <a:cubicBezTo>
                    <a:pt x="44" y="76"/>
                    <a:pt x="44" y="76"/>
                    <a:pt x="44" y="76"/>
                  </a:cubicBezTo>
                  <a:cubicBezTo>
                    <a:pt x="39" y="65"/>
                    <a:pt x="39" y="65"/>
                    <a:pt x="39" y="65"/>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5"/>
                    <a:pt x="74" y="65"/>
                    <a:pt x="74" y="65"/>
                  </a:cubicBezTo>
                  <a:lnTo>
                    <a:pt x="69" y="76"/>
                  </a:lnTo>
                  <a:close/>
                  <a:moveTo>
                    <a:pt x="56" y="0"/>
                  </a:moveTo>
                  <a:cubicBezTo>
                    <a:pt x="26" y="0"/>
                    <a:pt x="0" y="25"/>
                    <a:pt x="0" y="56"/>
                  </a:cubicBezTo>
                  <a:cubicBezTo>
                    <a:pt x="0" y="76"/>
                    <a:pt x="11" y="94"/>
                    <a:pt x="27" y="103"/>
                  </a:cubicBezTo>
                  <a:cubicBezTo>
                    <a:pt x="29" y="117"/>
                    <a:pt x="29" y="117"/>
                    <a:pt x="29" y="117"/>
                  </a:cubicBezTo>
                  <a:cubicBezTo>
                    <a:pt x="37" y="121"/>
                    <a:pt x="46" y="123"/>
                    <a:pt x="56" y="123"/>
                  </a:cubicBezTo>
                  <a:cubicBezTo>
                    <a:pt x="66" y="123"/>
                    <a:pt x="75" y="121"/>
                    <a:pt x="83" y="117"/>
                  </a:cubicBezTo>
                  <a:cubicBezTo>
                    <a:pt x="85" y="103"/>
                    <a:pt x="85" y="103"/>
                    <a:pt x="85" y="103"/>
                  </a:cubicBezTo>
                  <a:cubicBezTo>
                    <a:pt x="101" y="94"/>
                    <a:pt x="112" y="76"/>
                    <a:pt x="112" y="56"/>
                  </a:cubicBezTo>
                  <a:cubicBezTo>
                    <a:pt x="112" y="25"/>
                    <a:pt x="87" y="0"/>
                    <a:pt x="56" y="0"/>
                  </a:cubicBezTo>
                  <a:close/>
                  <a:moveTo>
                    <a:pt x="77" y="97"/>
                  </a:moveTo>
                  <a:cubicBezTo>
                    <a:pt x="76" y="110"/>
                    <a:pt x="76" y="110"/>
                    <a:pt x="76" y="110"/>
                  </a:cubicBezTo>
                  <a:cubicBezTo>
                    <a:pt x="76" y="110"/>
                    <a:pt x="70" y="113"/>
                    <a:pt x="56" y="113"/>
                  </a:cubicBezTo>
                  <a:cubicBezTo>
                    <a:pt x="42" y="113"/>
                    <a:pt x="37" y="110"/>
                    <a:pt x="37" y="110"/>
                  </a:cubicBezTo>
                  <a:cubicBezTo>
                    <a:pt x="36" y="97"/>
                    <a:pt x="36" y="97"/>
                    <a:pt x="36" y="97"/>
                  </a:cubicBezTo>
                  <a:cubicBezTo>
                    <a:pt x="21" y="89"/>
                    <a:pt x="10" y="74"/>
                    <a:pt x="10" y="56"/>
                  </a:cubicBezTo>
                  <a:cubicBezTo>
                    <a:pt x="10" y="30"/>
                    <a:pt x="31" y="10"/>
                    <a:pt x="56" y="10"/>
                  </a:cubicBezTo>
                  <a:cubicBezTo>
                    <a:pt x="82" y="10"/>
                    <a:pt x="102" y="30"/>
                    <a:pt x="102" y="56"/>
                  </a:cubicBezTo>
                  <a:cubicBezTo>
                    <a:pt x="102" y="74"/>
                    <a:pt x="92" y="89"/>
                    <a:pt x="77" y="97"/>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0" name="Freeform 348"/>
          <p:cNvSpPr>
            <a:spLocks noEditPoints="1"/>
          </p:cNvSpPr>
          <p:nvPr/>
        </p:nvSpPr>
        <p:spPr bwMode="auto">
          <a:xfrm>
            <a:off x="4224641" y="2646321"/>
            <a:ext cx="70547" cy="349024"/>
          </a:xfrm>
          <a:custGeom>
            <a:avLst/>
            <a:gdLst>
              <a:gd name="T0" fmla="*/ 10 w 19"/>
              <a:gd name="T1" fmla="*/ 23 h 94"/>
              <a:gd name="T2" fmla="*/ 14 w 19"/>
              <a:gd name="T3" fmla="*/ 19 h 94"/>
              <a:gd name="T4" fmla="*/ 10 w 19"/>
              <a:gd name="T5" fmla="*/ 15 h 94"/>
              <a:gd name="T6" fmla="*/ 6 w 19"/>
              <a:gd name="T7" fmla="*/ 19 h 94"/>
              <a:gd name="T8" fmla="*/ 10 w 19"/>
              <a:gd name="T9" fmla="*/ 23 h 94"/>
              <a:gd name="T10" fmla="*/ 10 w 19"/>
              <a:gd name="T11" fmla="*/ 8 h 94"/>
              <a:gd name="T12" fmla="*/ 12 w 19"/>
              <a:gd name="T13" fmla="*/ 7 h 94"/>
              <a:gd name="T14" fmla="*/ 14 w 19"/>
              <a:gd name="T15" fmla="*/ 4 h 94"/>
              <a:gd name="T16" fmla="*/ 12 w 19"/>
              <a:gd name="T17" fmla="*/ 1 h 94"/>
              <a:gd name="T18" fmla="*/ 7 w 19"/>
              <a:gd name="T19" fmla="*/ 1 h 94"/>
              <a:gd name="T20" fmla="*/ 6 w 19"/>
              <a:gd name="T21" fmla="*/ 4 h 94"/>
              <a:gd name="T22" fmla="*/ 7 w 19"/>
              <a:gd name="T23" fmla="*/ 7 h 94"/>
              <a:gd name="T24" fmla="*/ 10 w 19"/>
              <a:gd name="T25" fmla="*/ 8 h 94"/>
              <a:gd name="T26" fmla="*/ 10 w 19"/>
              <a:gd name="T27" fmla="*/ 38 h 94"/>
              <a:gd name="T28" fmla="*/ 14 w 19"/>
              <a:gd name="T29" fmla="*/ 34 h 94"/>
              <a:gd name="T30" fmla="*/ 10 w 19"/>
              <a:gd name="T31" fmla="*/ 30 h 94"/>
              <a:gd name="T32" fmla="*/ 6 w 19"/>
              <a:gd name="T33" fmla="*/ 34 h 94"/>
              <a:gd name="T34" fmla="*/ 10 w 19"/>
              <a:gd name="T35" fmla="*/ 38 h 94"/>
              <a:gd name="T36" fmla="*/ 10 w 19"/>
              <a:gd name="T37" fmla="*/ 53 h 94"/>
              <a:gd name="T38" fmla="*/ 14 w 19"/>
              <a:gd name="T39" fmla="*/ 49 h 94"/>
              <a:gd name="T40" fmla="*/ 10 w 19"/>
              <a:gd name="T41" fmla="*/ 45 h 94"/>
              <a:gd name="T42" fmla="*/ 6 w 19"/>
              <a:gd name="T43" fmla="*/ 49 h 94"/>
              <a:gd name="T44" fmla="*/ 10 w 19"/>
              <a:gd name="T45" fmla="*/ 53 h 94"/>
              <a:gd name="T46" fmla="*/ 10 w 19"/>
              <a:gd name="T47" fmla="*/ 68 h 94"/>
              <a:gd name="T48" fmla="*/ 14 w 19"/>
              <a:gd name="T49" fmla="*/ 64 h 94"/>
              <a:gd name="T50" fmla="*/ 10 w 19"/>
              <a:gd name="T51" fmla="*/ 60 h 94"/>
              <a:gd name="T52" fmla="*/ 6 w 19"/>
              <a:gd name="T53" fmla="*/ 64 h 94"/>
              <a:gd name="T54" fmla="*/ 10 w 19"/>
              <a:gd name="T55" fmla="*/ 68 h 94"/>
              <a:gd name="T56" fmla="*/ 10 w 19"/>
              <a:gd name="T57" fmla="*/ 75 h 94"/>
              <a:gd name="T58" fmla="*/ 0 w 19"/>
              <a:gd name="T59" fmla="*/ 84 h 94"/>
              <a:gd name="T60" fmla="*/ 10 w 19"/>
              <a:gd name="T61" fmla="*/ 94 h 94"/>
              <a:gd name="T62" fmla="*/ 19 w 19"/>
              <a:gd name="T63" fmla="*/ 84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23"/>
                </a:moveTo>
                <a:cubicBezTo>
                  <a:pt x="12" y="23"/>
                  <a:pt x="14" y="21"/>
                  <a:pt x="14" y="19"/>
                </a:cubicBezTo>
                <a:cubicBezTo>
                  <a:pt x="14" y="17"/>
                  <a:pt x="12" y="15"/>
                  <a:pt x="10" y="15"/>
                </a:cubicBezTo>
                <a:cubicBezTo>
                  <a:pt x="7" y="15"/>
                  <a:pt x="6" y="17"/>
                  <a:pt x="6" y="19"/>
                </a:cubicBezTo>
                <a:cubicBezTo>
                  <a:pt x="6" y="21"/>
                  <a:pt x="7" y="23"/>
                  <a:pt x="10" y="23"/>
                </a:cubicBezTo>
                <a:close/>
                <a:moveTo>
                  <a:pt x="10" y="8"/>
                </a:moveTo>
                <a:cubicBezTo>
                  <a:pt x="11" y="8"/>
                  <a:pt x="12" y="8"/>
                  <a:pt x="12" y="7"/>
                </a:cubicBezTo>
                <a:cubicBezTo>
                  <a:pt x="13" y="6"/>
                  <a:pt x="14" y="5"/>
                  <a:pt x="14" y="4"/>
                </a:cubicBezTo>
                <a:cubicBezTo>
                  <a:pt x="14" y="3"/>
                  <a:pt x="13" y="2"/>
                  <a:pt x="12" y="1"/>
                </a:cubicBezTo>
                <a:cubicBezTo>
                  <a:pt x="11" y="0"/>
                  <a:pt x="8" y="0"/>
                  <a:pt x="7" y="1"/>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7" y="30"/>
                  <a:pt x="6" y="32"/>
                  <a:pt x="6" y="34"/>
                </a:cubicBezTo>
                <a:cubicBezTo>
                  <a:pt x="6" y="36"/>
                  <a:pt x="7" y="38"/>
                  <a:pt x="10" y="38"/>
                </a:cubicBezTo>
                <a:close/>
                <a:moveTo>
                  <a:pt x="10" y="53"/>
                </a:moveTo>
                <a:cubicBezTo>
                  <a:pt x="12" y="53"/>
                  <a:pt x="14" y="51"/>
                  <a:pt x="14" y="49"/>
                </a:cubicBezTo>
                <a:cubicBezTo>
                  <a:pt x="14" y="47"/>
                  <a:pt x="12" y="45"/>
                  <a:pt x="10" y="45"/>
                </a:cubicBezTo>
                <a:cubicBezTo>
                  <a:pt x="7" y="45"/>
                  <a:pt x="6" y="47"/>
                  <a:pt x="6" y="49"/>
                </a:cubicBezTo>
                <a:cubicBezTo>
                  <a:pt x="6" y="51"/>
                  <a:pt x="7" y="53"/>
                  <a:pt x="10" y="53"/>
                </a:cubicBezTo>
                <a:close/>
                <a:moveTo>
                  <a:pt x="10" y="68"/>
                </a:moveTo>
                <a:cubicBezTo>
                  <a:pt x="12" y="68"/>
                  <a:pt x="14" y="66"/>
                  <a:pt x="14" y="64"/>
                </a:cubicBezTo>
                <a:cubicBezTo>
                  <a:pt x="14" y="62"/>
                  <a:pt x="12" y="60"/>
                  <a:pt x="10" y="60"/>
                </a:cubicBezTo>
                <a:cubicBezTo>
                  <a:pt x="7" y="60"/>
                  <a:pt x="6" y="62"/>
                  <a:pt x="6" y="64"/>
                </a:cubicBezTo>
                <a:cubicBezTo>
                  <a:pt x="6" y="66"/>
                  <a:pt x="7" y="68"/>
                  <a:pt x="10" y="68"/>
                </a:cubicBezTo>
                <a:close/>
                <a:moveTo>
                  <a:pt x="10" y="75"/>
                </a:moveTo>
                <a:cubicBezTo>
                  <a:pt x="4" y="75"/>
                  <a:pt x="0" y="79"/>
                  <a:pt x="0" y="84"/>
                </a:cubicBezTo>
                <a:cubicBezTo>
                  <a:pt x="0" y="90"/>
                  <a:pt x="4" y="94"/>
                  <a:pt x="10" y="94"/>
                </a:cubicBezTo>
                <a:cubicBezTo>
                  <a:pt x="15" y="94"/>
                  <a:pt x="19" y="90"/>
                  <a:pt x="19" y="84"/>
                </a:cubicBezTo>
                <a:cubicBezTo>
                  <a:pt x="19" y="79"/>
                  <a:pt x="15" y="75"/>
                  <a:pt x="10" y="75"/>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1" name="组合 20"/>
          <p:cNvGrpSpPr/>
          <p:nvPr/>
        </p:nvGrpSpPr>
        <p:grpSpPr>
          <a:xfrm>
            <a:off x="3682541" y="1314574"/>
            <a:ext cx="1154748" cy="1321834"/>
            <a:chOff x="3682541" y="1856229"/>
            <a:chExt cx="1154748" cy="1321834"/>
          </a:xfrm>
        </p:grpSpPr>
        <p:sp>
          <p:nvSpPr>
            <p:cNvPr id="22" name="Freeform 347"/>
            <p:cNvSpPr/>
            <p:nvPr/>
          </p:nvSpPr>
          <p:spPr bwMode="auto">
            <a:xfrm>
              <a:off x="3682541" y="1856229"/>
              <a:ext cx="1154748" cy="1321834"/>
            </a:xfrm>
            <a:custGeom>
              <a:avLst/>
              <a:gdLst>
                <a:gd name="T0" fmla="*/ 256 w 311"/>
                <a:gd name="T1" fmla="*/ 256 h 356"/>
                <a:gd name="T2" fmla="*/ 156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5" y="256"/>
                    <a:pt x="55" y="256"/>
                    <a:pt x="55" y="256"/>
                  </a:cubicBezTo>
                  <a:cubicBezTo>
                    <a:pt x="0" y="201"/>
                    <a:pt x="0" y="111"/>
                    <a:pt x="55" y="55"/>
                  </a:cubicBezTo>
                  <a:cubicBezTo>
                    <a:pt x="111" y="0"/>
                    <a:pt x="201"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3" name="Freeform 349"/>
            <p:cNvSpPr>
              <a:spLocks noEditPoints="1"/>
            </p:cNvSpPr>
            <p:nvPr/>
          </p:nvSpPr>
          <p:spPr bwMode="auto">
            <a:xfrm>
              <a:off x="3994434" y="2231244"/>
              <a:ext cx="549526" cy="467840"/>
            </a:xfrm>
            <a:custGeom>
              <a:avLst/>
              <a:gdLst>
                <a:gd name="T0" fmla="*/ 52 w 148"/>
                <a:gd name="T1" fmla="*/ 82 h 126"/>
                <a:gd name="T2" fmla="*/ 52 w 148"/>
                <a:gd name="T3" fmla="*/ 126 h 126"/>
                <a:gd name="T4" fmla="*/ 85 w 148"/>
                <a:gd name="T5" fmla="*/ 126 h 126"/>
                <a:gd name="T6" fmla="*/ 85 w 148"/>
                <a:gd name="T7" fmla="*/ 86 h 126"/>
                <a:gd name="T8" fmla="*/ 71 w 148"/>
                <a:gd name="T9" fmla="*/ 100 h 126"/>
                <a:gd name="T10" fmla="*/ 52 w 148"/>
                <a:gd name="T11" fmla="*/ 82 h 126"/>
                <a:gd name="T12" fmla="*/ 6 w 148"/>
                <a:gd name="T13" fmla="*/ 120 h 126"/>
                <a:gd name="T14" fmla="*/ 12 w 148"/>
                <a:gd name="T15" fmla="*/ 126 h 126"/>
                <a:gd name="T16" fmla="*/ 39 w 148"/>
                <a:gd name="T17" fmla="*/ 126 h 126"/>
                <a:gd name="T18" fmla="*/ 39 w 148"/>
                <a:gd name="T19" fmla="*/ 68 h 126"/>
                <a:gd name="T20" fmla="*/ 6 w 148"/>
                <a:gd name="T21" fmla="*/ 101 h 126"/>
                <a:gd name="T22" fmla="*/ 6 w 148"/>
                <a:gd name="T23" fmla="*/ 120 h 126"/>
                <a:gd name="T24" fmla="*/ 98 w 148"/>
                <a:gd name="T25" fmla="*/ 73 h 126"/>
                <a:gd name="T26" fmla="*/ 98 w 148"/>
                <a:gd name="T27" fmla="*/ 126 h 126"/>
                <a:gd name="T28" fmla="*/ 126 w 148"/>
                <a:gd name="T29" fmla="*/ 126 h 126"/>
                <a:gd name="T30" fmla="*/ 131 w 148"/>
                <a:gd name="T31" fmla="*/ 120 h 126"/>
                <a:gd name="T32" fmla="*/ 131 w 148"/>
                <a:gd name="T33" fmla="*/ 40 h 126"/>
                <a:gd name="T34" fmla="*/ 103 w 148"/>
                <a:gd name="T35" fmla="*/ 68 h 126"/>
                <a:gd name="T36" fmla="*/ 98 w 148"/>
                <a:gd name="T37" fmla="*/ 73 h 126"/>
                <a:gd name="T38" fmla="*/ 118 w 148"/>
                <a:gd name="T39" fmla="*/ 3 h 126"/>
                <a:gd name="T40" fmla="*/ 113 w 148"/>
                <a:gd name="T41" fmla="*/ 9 h 126"/>
                <a:gd name="T42" fmla="*/ 119 w 148"/>
                <a:gd name="T43" fmla="*/ 14 h 126"/>
                <a:gd name="T44" fmla="*/ 125 w 148"/>
                <a:gd name="T45" fmla="*/ 14 h 126"/>
                <a:gd name="T46" fmla="*/ 71 w 148"/>
                <a:gd name="T47" fmla="*/ 68 h 126"/>
                <a:gd name="T48" fmla="*/ 39 w 148"/>
                <a:gd name="T49" fmla="*/ 36 h 126"/>
                <a:gd name="T50" fmla="*/ 2 w 148"/>
                <a:gd name="T51" fmla="*/ 74 h 126"/>
                <a:gd name="T52" fmla="*/ 2 w 148"/>
                <a:gd name="T53" fmla="*/ 82 h 126"/>
                <a:gd name="T54" fmla="*/ 10 w 148"/>
                <a:gd name="T55" fmla="*/ 82 h 126"/>
                <a:gd name="T56" fmla="*/ 39 w 148"/>
                <a:gd name="T57" fmla="*/ 53 h 126"/>
                <a:gd name="T58" fmla="*/ 71 w 148"/>
                <a:gd name="T59" fmla="*/ 85 h 126"/>
                <a:gd name="T60" fmla="*/ 134 w 148"/>
                <a:gd name="T61" fmla="*/ 22 h 126"/>
                <a:gd name="T62" fmla="*/ 133 w 148"/>
                <a:gd name="T63" fmla="*/ 29 h 126"/>
                <a:gd name="T64" fmla="*/ 139 w 148"/>
                <a:gd name="T65" fmla="*/ 35 h 126"/>
                <a:gd name="T66" fmla="*/ 139 w 148"/>
                <a:gd name="T67" fmla="*/ 35 h 126"/>
                <a:gd name="T68" fmla="*/ 145 w 148"/>
                <a:gd name="T69" fmla="*/ 30 h 126"/>
                <a:gd name="T70" fmla="*/ 148 w 148"/>
                <a:gd name="T71" fmla="*/ 0 h 126"/>
                <a:gd name="T72" fmla="*/ 118 w 148"/>
                <a:gd name="T73"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52" y="82"/>
                  </a:moveTo>
                  <a:cubicBezTo>
                    <a:pt x="52" y="126"/>
                    <a:pt x="52" y="126"/>
                    <a:pt x="52" y="126"/>
                  </a:cubicBezTo>
                  <a:cubicBezTo>
                    <a:pt x="85" y="126"/>
                    <a:pt x="85" y="126"/>
                    <a:pt x="85" y="126"/>
                  </a:cubicBezTo>
                  <a:cubicBezTo>
                    <a:pt x="85" y="86"/>
                    <a:pt x="85" y="86"/>
                    <a:pt x="85" y="86"/>
                  </a:cubicBezTo>
                  <a:cubicBezTo>
                    <a:pt x="71" y="100"/>
                    <a:pt x="71" y="100"/>
                    <a:pt x="71" y="100"/>
                  </a:cubicBezTo>
                  <a:lnTo>
                    <a:pt x="52" y="82"/>
                  </a:lnTo>
                  <a:close/>
                  <a:moveTo>
                    <a:pt x="6" y="120"/>
                  </a:moveTo>
                  <a:cubicBezTo>
                    <a:pt x="6" y="123"/>
                    <a:pt x="9" y="126"/>
                    <a:pt x="12" y="126"/>
                  </a:cubicBezTo>
                  <a:cubicBezTo>
                    <a:pt x="39" y="126"/>
                    <a:pt x="39" y="126"/>
                    <a:pt x="39" y="126"/>
                  </a:cubicBezTo>
                  <a:cubicBezTo>
                    <a:pt x="39" y="68"/>
                    <a:pt x="39" y="68"/>
                    <a:pt x="39" y="68"/>
                  </a:cubicBezTo>
                  <a:cubicBezTo>
                    <a:pt x="6" y="101"/>
                    <a:pt x="6" y="101"/>
                    <a:pt x="6" y="101"/>
                  </a:cubicBezTo>
                  <a:lnTo>
                    <a:pt x="6" y="120"/>
                  </a:lnTo>
                  <a:close/>
                  <a:moveTo>
                    <a:pt x="98" y="73"/>
                  </a:moveTo>
                  <a:cubicBezTo>
                    <a:pt x="98" y="126"/>
                    <a:pt x="98" y="126"/>
                    <a:pt x="98" y="126"/>
                  </a:cubicBezTo>
                  <a:cubicBezTo>
                    <a:pt x="126" y="126"/>
                    <a:pt x="126" y="126"/>
                    <a:pt x="126" y="126"/>
                  </a:cubicBezTo>
                  <a:cubicBezTo>
                    <a:pt x="129" y="126"/>
                    <a:pt x="131" y="123"/>
                    <a:pt x="131" y="120"/>
                  </a:cubicBezTo>
                  <a:cubicBezTo>
                    <a:pt x="131" y="40"/>
                    <a:pt x="131" y="40"/>
                    <a:pt x="131" y="40"/>
                  </a:cubicBezTo>
                  <a:cubicBezTo>
                    <a:pt x="103" y="68"/>
                    <a:pt x="103" y="68"/>
                    <a:pt x="103" y="68"/>
                  </a:cubicBezTo>
                  <a:lnTo>
                    <a:pt x="98" y="73"/>
                  </a:lnTo>
                  <a:close/>
                  <a:moveTo>
                    <a:pt x="118" y="3"/>
                  </a:moveTo>
                  <a:cubicBezTo>
                    <a:pt x="115" y="3"/>
                    <a:pt x="112" y="6"/>
                    <a:pt x="113" y="9"/>
                  </a:cubicBezTo>
                  <a:cubicBezTo>
                    <a:pt x="113" y="12"/>
                    <a:pt x="116" y="15"/>
                    <a:pt x="119" y="14"/>
                  </a:cubicBezTo>
                  <a:cubicBezTo>
                    <a:pt x="125" y="14"/>
                    <a:pt x="125" y="14"/>
                    <a:pt x="125" y="14"/>
                  </a:cubicBezTo>
                  <a:cubicBezTo>
                    <a:pt x="71" y="68"/>
                    <a:pt x="71" y="68"/>
                    <a:pt x="71" y="68"/>
                  </a:cubicBezTo>
                  <a:cubicBezTo>
                    <a:pt x="39" y="36"/>
                    <a:pt x="39" y="36"/>
                    <a:pt x="39" y="36"/>
                  </a:cubicBezTo>
                  <a:cubicBezTo>
                    <a:pt x="2" y="74"/>
                    <a:pt x="2" y="74"/>
                    <a:pt x="2" y="74"/>
                  </a:cubicBezTo>
                  <a:cubicBezTo>
                    <a:pt x="0" y="76"/>
                    <a:pt x="0" y="80"/>
                    <a:pt x="2" y="82"/>
                  </a:cubicBezTo>
                  <a:cubicBezTo>
                    <a:pt x="4" y="84"/>
                    <a:pt x="8" y="84"/>
                    <a:pt x="10" y="82"/>
                  </a:cubicBezTo>
                  <a:cubicBezTo>
                    <a:pt x="39" y="53"/>
                    <a:pt x="39" y="53"/>
                    <a:pt x="39" y="53"/>
                  </a:cubicBezTo>
                  <a:cubicBezTo>
                    <a:pt x="71" y="85"/>
                    <a:pt x="71" y="85"/>
                    <a:pt x="71" y="85"/>
                  </a:cubicBezTo>
                  <a:cubicBezTo>
                    <a:pt x="134" y="22"/>
                    <a:pt x="134" y="22"/>
                    <a:pt x="134" y="22"/>
                  </a:cubicBezTo>
                  <a:cubicBezTo>
                    <a:pt x="133" y="29"/>
                    <a:pt x="133" y="29"/>
                    <a:pt x="133" y="29"/>
                  </a:cubicBezTo>
                  <a:cubicBezTo>
                    <a:pt x="133" y="32"/>
                    <a:pt x="135" y="35"/>
                    <a:pt x="139" y="35"/>
                  </a:cubicBezTo>
                  <a:cubicBezTo>
                    <a:pt x="139" y="35"/>
                    <a:pt x="139" y="35"/>
                    <a:pt x="139" y="35"/>
                  </a:cubicBezTo>
                  <a:cubicBezTo>
                    <a:pt x="142" y="35"/>
                    <a:pt x="145" y="33"/>
                    <a:pt x="145" y="30"/>
                  </a:cubicBezTo>
                  <a:cubicBezTo>
                    <a:pt x="148" y="0"/>
                    <a:pt x="148" y="0"/>
                    <a:pt x="148" y="0"/>
                  </a:cubicBezTo>
                  <a:lnTo>
                    <a:pt x="118" y="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4" name="Freeform 351"/>
          <p:cNvSpPr>
            <a:spLocks noEditPoints="1"/>
          </p:cNvSpPr>
          <p:nvPr/>
        </p:nvSpPr>
        <p:spPr bwMode="auto">
          <a:xfrm>
            <a:off x="6058871" y="4296126"/>
            <a:ext cx="74260" cy="349024"/>
          </a:xfrm>
          <a:custGeom>
            <a:avLst/>
            <a:gdLst>
              <a:gd name="T0" fmla="*/ 10 w 20"/>
              <a:gd name="T1" fmla="*/ 23 h 94"/>
              <a:gd name="T2" fmla="*/ 14 w 20"/>
              <a:gd name="T3" fmla="*/ 19 h 94"/>
              <a:gd name="T4" fmla="*/ 10 w 20"/>
              <a:gd name="T5" fmla="*/ 15 h 94"/>
              <a:gd name="T6" fmla="*/ 6 w 20"/>
              <a:gd name="T7" fmla="*/ 19 h 94"/>
              <a:gd name="T8" fmla="*/ 10 w 20"/>
              <a:gd name="T9" fmla="*/ 23 h 94"/>
              <a:gd name="T10" fmla="*/ 10 w 20"/>
              <a:gd name="T11" fmla="*/ 8 h 94"/>
              <a:gd name="T12" fmla="*/ 13 w 20"/>
              <a:gd name="T13" fmla="*/ 7 h 94"/>
              <a:gd name="T14" fmla="*/ 14 w 20"/>
              <a:gd name="T15" fmla="*/ 4 h 94"/>
              <a:gd name="T16" fmla="*/ 13 w 20"/>
              <a:gd name="T17" fmla="*/ 2 h 94"/>
              <a:gd name="T18" fmla="*/ 7 w 20"/>
              <a:gd name="T19" fmla="*/ 2 h 94"/>
              <a:gd name="T20" fmla="*/ 6 w 20"/>
              <a:gd name="T21" fmla="*/ 4 h 94"/>
              <a:gd name="T22" fmla="*/ 7 w 20"/>
              <a:gd name="T23" fmla="*/ 7 h 94"/>
              <a:gd name="T24" fmla="*/ 10 w 20"/>
              <a:gd name="T25" fmla="*/ 8 h 94"/>
              <a:gd name="T26" fmla="*/ 10 w 20"/>
              <a:gd name="T27" fmla="*/ 38 h 94"/>
              <a:gd name="T28" fmla="*/ 14 w 20"/>
              <a:gd name="T29" fmla="*/ 34 h 94"/>
              <a:gd name="T30" fmla="*/ 10 w 20"/>
              <a:gd name="T31" fmla="*/ 30 h 94"/>
              <a:gd name="T32" fmla="*/ 6 w 20"/>
              <a:gd name="T33" fmla="*/ 34 h 94"/>
              <a:gd name="T34" fmla="*/ 10 w 20"/>
              <a:gd name="T35" fmla="*/ 38 h 94"/>
              <a:gd name="T36" fmla="*/ 10 w 20"/>
              <a:gd name="T37" fmla="*/ 75 h 94"/>
              <a:gd name="T38" fmla="*/ 0 w 20"/>
              <a:gd name="T39" fmla="*/ 85 h 94"/>
              <a:gd name="T40" fmla="*/ 10 w 20"/>
              <a:gd name="T41" fmla="*/ 94 h 94"/>
              <a:gd name="T42" fmla="*/ 20 w 20"/>
              <a:gd name="T43" fmla="*/ 85 h 94"/>
              <a:gd name="T44" fmla="*/ 10 w 20"/>
              <a:gd name="T45" fmla="*/ 75 h 94"/>
              <a:gd name="T46" fmla="*/ 10 w 20"/>
              <a:gd name="T47" fmla="*/ 68 h 94"/>
              <a:gd name="T48" fmla="*/ 14 w 20"/>
              <a:gd name="T49" fmla="*/ 64 h 94"/>
              <a:gd name="T50" fmla="*/ 10 w 20"/>
              <a:gd name="T51" fmla="*/ 60 h 94"/>
              <a:gd name="T52" fmla="*/ 6 w 20"/>
              <a:gd name="T53" fmla="*/ 64 h 94"/>
              <a:gd name="T54" fmla="*/ 10 w 20"/>
              <a:gd name="T55" fmla="*/ 68 h 94"/>
              <a:gd name="T56" fmla="*/ 10 w 20"/>
              <a:gd name="T57" fmla="*/ 53 h 94"/>
              <a:gd name="T58" fmla="*/ 14 w 20"/>
              <a:gd name="T59" fmla="*/ 49 h 94"/>
              <a:gd name="T60" fmla="*/ 10 w 20"/>
              <a:gd name="T61" fmla="*/ 45 h 94"/>
              <a:gd name="T62" fmla="*/ 6 w 20"/>
              <a:gd name="T63" fmla="*/ 49 h 94"/>
              <a:gd name="T64" fmla="*/ 10 w 20"/>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94">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4" y="6"/>
                  <a:pt x="14" y="5"/>
                  <a:pt x="14" y="4"/>
                </a:cubicBezTo>
                <a:cubicBezTo>
                  <a:pt x="14" y="3"/>
                  <a:pt x="14" y="2"/>
                  <a:pt x="13" y="2"/>
                </a:cubicBezTo>
                <a:cubicBezTo>
                  <a:pt x="11" y="0"/>
                  <a:pt x="9" y="0"/>
                  <a:pt x="7" y="2"/>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75"/>
                </a:moveTo>
                <a:cubicBezTo>
                  <a:pt x="5" y="75"/>
                  <a:pt x="0" y="79"/>
                  <a:pt x="0" y="85"/>
                </a:cubicBezTo>
                <a:cubicBezTo>
                  <a:pt x="0" y="90"/>
                  <a:pt x="5" y="94"/>
                  <a:pt x="10" y="94"/>
                </a:cubicBezTo>
                <a:cubicBezTo>
                  <a:pt x="15" y="94"/>
                  <a:pt x="20" y="90"/>
                  <a:pt x="20" y="85"/>
                </a:cubicBezTo>
                <a:cubicBezTo>
                  <a:pt x="20" y="79"/>
                  <a:pt x="15" y="75"/>
                  <a:pt x="10" y="75"/>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5516771" y="2939615"/>
            <a:ext cx="1158461" cy="1321834"/>
            <a:chOff x="5516771" y="3530800"/>
            <a:chExt cx="1158461" cy="1321834"/>
          </a:xfrm>
        </p:grpSpPr>
        <p:sp>
          <p:nvSpPr>
            <p:cNvPr id="26" name="Freeform 350"/>
            <p:cNvSpPr/>
            <p:nvPr/>
          </p:nvSpPr>
          <p:spPr bwMode="auto">
            <a:xfrm>
              <a:off x="5516771" y="3530800"/>
              <a:ext cx="1158461" cy="1321834"/>
            </a:xfrm>
            <a:custGeom>
              <a:avLst/>
              <a:gdLst>
                <a:gd name="T0" fmla="*/ 256 w 312"/>
                <a:gd name="T1" fmla="*/ 256 h 356"/>
                <a:gd name="T2" fmla="*/ 156 w 312"/>
                <a:gd name="T3" fmla="*/ 356 h 356"/>
                <a:gd name="T4" fmla="*/ 56 w 312"/>
                <a:gd name="T5" fmla="*/ 256 h 356"/>
                <a:gd name="T6" fmla="*/ 56 w 312"/>
                <a:gd name="T7" fmla="*/ 56 h 356"/>
                <a:gd name="T8" fmla="*/ 256 w 312"/>
                <a:gd name="T9" fmla="*/ 56 h 356"/>
                <a:gd name="T10" fmla="*/ 256 w 312"/>
                <a:gd name="T11" fmla="*/ 256 h 356"/>
              </a:gdLst>
              <a:ahLst/>
              <a:cxnLst>
                <a:cxn ang="0">
                  <a:pos x="T0" y="T1"/>
                </a:cxn>
                <a:cxn ang="0">
                  <a:pos x="T2" y="T3"/>
                </a:cxn>
                <a:cxn ang="0">
                  <a:pos x="T4" y="T5"/>
                </a:cxn>
                <a:cxn ang="0">
                  <a:pos x="T6" y="T7"/>
                </a:cxn>
                <a:cxn ang="0">
                  <a:pos x="T8" y="T9"/>
                </a:cxn>
                <a:cxn ang="0">
                  <a:pos x="T10" y="T11"/>
                </a:cxn>
              </a:cxnLst>
              <a:rect l="0" t="0" r="r" b="b"/>
              <a:pathLst>
                <a:path w="312"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2" y="111"/>
                    <a:pt x="312"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7" name="Freeform 352"/>
            <p:cNvSpPr>
              <a:spLocks noEditPoints="1"/>
            </p:cNvSpPr>
            <p:nvPr/>
          </p:nvSpPr>
          <p:spPr bwMode="auto">
            <a:xfrm>
              <a:off x="5873221" y="3861258"/>
              <a:ext cx="445562" cy="556953"/>
            </a:xfrm>
            <a:custGeom>
              <a:avLst/>
              <a:gdLst>
                <a:gd name="T0" fmla="*/ 172 w 240"/>
                <a:gd name="T1" fmla="*/ 50 h 300"/>
                <a:gd name="T2" fmla="*/ 42 w 240"/>
                <a:gd name="T3" fmla="*/ 50 h 300"/>
                <a:gd name="T4" fmla="*/ 42 w 240"/>
                <a:gd name="T5" fmla="*/ 68 h 300"/>
                <a:gd name="T6" fmla="*/ 172 w 240"/>
                <a:gd name="T7" fmla="*/ 68 h 300"/>
                <a:gd name="T8" fmla="*/ 172 w 240"/>
                <a:gd name="T9" fmla="*/ 50 h 300"/>
                <a:gd name="T10" fmla="*/ 214 w 240"/>
                <a:gd name="T11" fmla="*/ 26 h 300"/>
                <a:gd name="T12" fmla="*/ 214 w 240"/>
                <a:gd name="T13" fmla="*/ 0 h 300"/>
                <a:gd name="T14" fmla="*/ 0 w 240"/>
                <a:gd name="T15" fmla="*/ 0 h 300"/>
                <a:gd name="T16" fmla="*/ 0 w 240"/>
                <a:gd name="T17" fmla="*/ 274 h 300"/>
                <a:gd name="T18" fmla="*/ 26 w 240"/>
                <a:gd name="T19" fmla="*/ 274 h 300"/>
                <a:gd name="T20" fmla="*/ 26 w 240"/>
                <a:gd name="T21" fmla="*/ 300 h 300"/>
                <a:gd name="T22" fmla="*/ 240 w 240"/>
                <a:gd name="T23" fmla="*/ 300 h 300"/>
                <a:gd name="T24" fmla="*/ 240 w 240"/>
                <a:gd name="T25" fmla="*/ 26 h 300"/>
                <a:gd name="T26" fmla="*/ 214 w 240"/>
                <a:gd name="T27" fmla="*/ 26 h 300"/>
                <a:gd name="T28" fmla="*/ 16 w 240"/>
                <a:gd name="T29" fmla="*/ 260 h 300"/>
                <a:gd name="T30" fmla="*/ 16 w 240"/>
                <a:gd name="T31" fmla="*/ 14 h 300"/>
                <a:gd name="T32" fmla="*/ 198 w 240"/>
                <a:gd name="T33" fmla="*/ 14 h 300"/>
                <a:gd name="T34" fmla="*/ 198 w 240"/>
                <a:gd name="T35" fmla="*/ 196 h 300"/>
                <a:gd name="T36" fmla="*/ 136 w 240"/>
                <a:gd name="T37" fmla="*/ 196 h 300"/>
                <a:gd name="T38" fmla="*/ 136 w 240"/>
                <a:gd name="T39" fmla="*/ 260 h 300"/>
                <a:gd name="T40" fmla="*/ 16 w 240"/>
                <a:gd name="T41" fmla="*/ 260 h 300"/>
                <a:gd name="T42" fmla="*/ 224 w 240"/>
                <a:gd name="T43" fmla="*/ 286 h 300"/>
                <a:gd name="T44" fmla="*/ 42 w 240"/>
                <a:gd name="T45" fmla="*/ 286 h 300"/>
                <a:gd name="T46" fmla="*/ 42 w 240"/>
                <a:gd name="T47" fmla="*/ 274 h 300"/>
                <a:gd name="T48" fmla="*/ 142 w 240"/>
                <a:gd name="T49" fmla="*/ 274 h 300"/>
                <a:gd name="T50" fmla="*/ 214 w 240"/>
                <a:gd name="T51" fmla="*/ 204 h 300"/>
                <a:gd name="T52" fmla="*/ 214 w 240"/>
                <a:gd name="T53" fmla="*/ 40 h 300"/>
                <a:gd name="T54" fmla="*/ 224 w 240"/>
                <a:gd name="T55" fmla="*/ 40 h 300"/>
                <a:gd name="T56" fmla="*/ 224 w 240"/>
                <a:gd name="T57" fmla="*/ 286 h 300"/>
                <a:gd name="T58" fmla="*/ 172 w 240"/>
                <a:gd name="T59" fmla="*/ 86 h 300"/>
                <a:gd name="T60" fmla="*/ 42 w 240"/>
                <a:gd name="T61" fmla="*/ 86 h 300"/>
                <a:gd name="T62" fmla="*/ 42 w 240"/>
                <a:gd name="T63" fmla="*/ 104 h 300"/>
                <a:gd name="T64" fmla="*/ 172 w 240"/>
                <a:gd name="T65" fmla="*/ 104 h 300"/>
                <a:gd name="T66" fmla="*/ 172 w 240"/>
                <a:gd name="T67" fmla="*/ 86 h 300"/>
                <a:gd name="T68" fmla="*/ 42 w 240"/>
                <a:gd name="T69" fmla="*/ 178 h 300"/>
                <a:gd name="T70" fmla="*/ 106 w 240"/>
                <a:gd name="T71" fmla="*/ 178 h 300"/>
                <a:gd name="T72" fmla="*/ 106 w 240"/>
                <a:gd name="T73" fmla="*/ 160 h 300"/>
                <a:gd name="T74" fmla="*/ 42 w 240"/>
                <a:gd name="T75" fmla="*/ 160 h 300"/>
                <a:gd name="T76" fmla="*/ 42 w 240"/>
                <a:gd name="T77" fmla="*/ 178 h 300"/>
                <a:gd name="T78" fmla="*/ 172 w 240"/>
                <a:gd name="T79" fmla="*/ 124 h 300"/>
                <a:gd name="T80" fmla="*/ 42 w 240"/>
                <a:gd name="T81" fmla="*/ 124 h 300"/>
                <a:gd name="T82" fmla="*/ 42 w 240"/>
                <a:gd name="T83" fmla="*/ 142 h 300"/>
                <a:gd name="T84" fmla="*/ 172 w 240"/>
                <a:gd name="T85" fmla="*/ 142 h 300"/>
                <a:gd name="T86" fmla="*/ 172 w 240"/>
                <a:gd name="T87" fmla="*/ 12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 h="300">
                  <a:moveTo>
                    <a:pt x="172" y="50"/>
                  </a:moveTo>
                  <a:lnTo>
                    <a:pt x="42" y="50"/>
                  </a:lnTo>
                  <a:lnTo>
                    <a:pt x="42" y="68"/>
                  </a:lnTo>
                  <a:lnTo>
                    <a:pt x="172" y="68"/>
                  </a:lnTo>
                  <a:lnTo>
                    <a:pt x="172" y="50"/>
                  </a:lnTo>
                  <a:close/>
                  <a:moveTo>
                    <a:pt x="214" y="26"/>
                  </a:moveTo>
                  <a:lnTo>
                    <a:pt x="214" y="0"/>
                  </a:lnTo>
                  <a:lnTo>
                    <a:pt x="0" y="0"/>
                  </a:lnTo>
                  <a:lnTo>
                    <a:pt x="0" y="274"/>
                  </a:lnTo>
                  <a:lnTo>
                    <a:pt x="26" y="274"/>
                  </a:lnTo>
                  <a:lnTo>
                    <a:pt x="26" y="300"/>
                  </a:lnTo>
                  <a:lnTo>
                    <a:pt x="240" y="300"/>
                  </a:lnTo>
                  <a:lnTo>
                    <a:pt x="240" y="26"/>
                  </a:lnTo>
                  <a:lnTo>
                    <a:pt x="214" y="26"/>
                  </a:lnTo>
                  <a:close/>
                  <a:moveTo>
                    <a:pt x="16" y="260"/>
                  </a:moveTo>
                  <a:lnTo>
                    <a:pt x="16" y="14"/>
                  </a:lnTo>
                  <a:lnTo>
                    <a:pt x="198" y="14"/>
                  </a:lnTo>
                  <a:lnTo>
                    <a:pt x="198" y="196"/>
                  </a:lnTo>
                  <a:lnTo>
                    <a:pt x="136" y="196"/>
                  </a:lnTo>
                  <a:lnTo>
                    <a:pt x="136" y="260"/>
                  </a:lnTo>
                  <a:lnTo>
                    <a:pt x="16" y="260"/>
                  </a:lnTo>
                  <a:close/>
                  <a:moveTo>
                    <a:pt x="224" y="286"/>
                  </a:moveTo>
                  <a:lnTo>
                    <a:pt x="42" y="286"/>
                  </a:lnTo>
                  <a:lnTo>
                    <a:pt x="42" y="274"/>
                  </a:lnTo>
                  <a:lnTo>
                    <a:pt x="142" y="274"/>
                  </a:lnTo>
                  <a:lnTo>
                    <a:pt x="214" y="204"/>
                  </a:lnTo>
                  <a:lnTo>
                    <a:pt x="214" y="40"/>
                  </a:lnTo>
                  <a:lnTo>
                    <a:pt x="224" y="40"/>
                  </a:lnTo>
                  <a:lnTo>
                    <a:pt x="224" y="286"/>
                  </a:lnTo>
                  <a:close/>
                  <a:moveTo>
                    <a:pt x="172" y="86"/>
                  </a:moveTo>
                  <a:lnTo>
                    <a:pt x="42" y="86"/>
                  </a:lnTo>
                  <a:lnTo>
                    <a:pt x="42" y="104"/>
                  </a:lnTo>
                  <a:lnTo>
                    <a:pt x="172" y="104"/>
                  </a:lnTo>
                  <a:lnTo>
                    <a:pt x="172" y="86"/>
                  </a:lnTo>
                  <a:close/>
                  <a:moveTo>
                    <a:pt x="42" y="178"/>
                  </a:moveTo>
                  <a:lnTo>
                    <a:pt x="106" y="178"/>
                  </a:lnTo>
                  <a:lnTo>
                    <a:pt x="106" y="160"/>
                  </a:lnTo>
                  <a:lnTo>
                    <a:pt x="42" y="160"/>
                  </a:lnTo>
                  <a:lnTo>
                    <a:pt x="42" y="178"/>
                  </a:lnTo>
                  <a:close/>
                  <a:moveTo>
                    <a:pt x="172" y="124"/>
                  </a:moveTo>
                  <a:lnTo>
                    <a:pt x="42" y="124"/>
                  </a:lnTo>
                  <a:lnTo>
                    <a:pt x="42" y="142"/>
                  </a:lnTo>
                  <a:lnTo>
                    <a:pt x="172" y="142"/>
                  </a:lnTo>
                  <a:lnTo>
                    <a:pt x="172" y="12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8" name="Freeform 354"/>
          <p:cNvSpPr>
            <a:spLocks noEditPoints="1"/>
          </p:cNvSpPr>
          <p:nvPr/>
        </p:nvSpPr>
        <p:spPr bwMode="auto">
          <a:xfrm>
            <a:off x="9729187" y="4296126"/>
            <a:ext cx="70547" cy="349024"/>
          </a:xfrm>
          <a:custGeom>
            <a:avLst/>
            <a:gdLst>
              <a:gd name="T0" fmla="*/ 10 w 19"/>
              <a:gd name="T1" fmla="*/ 38 h 94"/>
              <a:gd name="T2" fmla="*/ 14 w 19"/>
              <a:gd name="T3" fmla="*/ 34 h 94"/>
              <a:gd name="T4" fmla="*/ 10 w 19"/>
              <a:gd name="T5" fmla="*/ 30 h 94"/>
              <a:gd name="T6" fmla="*/ 6 w 19"/>
              <a:gd name="T7" fmla="*/ 34 h 94"/>
              <a:gd name="T8" fmla="*/ 10 w 19"/>
              <a:gd name="T9" fmla="*/ 38 h 94"/>
              <a:gd name="T10" fmla="*/ 10 w 19"/>
              <a:gd name="T11" fmla="*/ 23 h 94"/>
              <a:gd name="T12" fmla="*/ 14 w 19"/>
              <a:gd name="T13" fmla="*/ 19 h 94"/>
              <a:gd name="T14" fmla="*/ 10 w 19"/>
              <a:gd name="T15" fmla="*/ 15 h 94"/>
              <a:gd name="T16" fmla="*/ 6 w 19"/>
              <a:gd name="T17" fmla="*/ 19 h 94"/>
              <a:gd name="T18" fmla="*/ 10 w 19"/>
              <a:gd name="T19" fmla="*/ 23 h 94"/>
              <a:gd name="T20" fmla="*/ 10 w 19"/>
              <a:gd name="T21" fmla="*/ 8 h 94"/>
              <a:gd name="T22" fmla="*/ 13 w 19"/>
              <a:gd name="T23" fmla="*/ 7 h 94"/>
              <a:gd name="T24" fmla="*/ 14 w 19"/>
              <a:gd name="T25" fmla="*/ 4 h 94"/>
              <a:gd name="T26" fmla="*/ 13 w 19"/>
              <a:gd name="T27" fmla="*/ 2 h 94"/>
              <a:gd name="T28" fmla="*/ 7 w 19"/>
              <a:gd name="T29" fmla="*/ 2 h 94"/>
              <a:gd name="T30" fmla="*/ 6 w 19"/>
              <a:gd name="T31" fmla="*/ 4 h 94"/>
              <a:gd name="T32" fmla="*/ 7 w 19"/>
              <a:gd name="T33" fmla="*/ 7 h 94"/>
              <a:gd name="T34" fmla="*/ 10 w 19"/>
              <a:gd name="T35" fmla="*/ 8 h 94"/>
              <a:gd name="T36" fmla="*/ 10 w 19"/>
              <a:gd name="T37" fmla="*/ 68 h 94"/>
              <a:gd name="T38" fmla="*/ 14 w 19"/>
              <a:gd name="T39" fmla="*/ 64 h 94"/>
              <a:gd name="T40" fmla="*/ 10 w 19"/>
              <a:gd name="T41" fmla="*/ 60 h 94"/>
              <a:gd name="T42" fmla="*/ 6 w 19"/>
              <a:gd name="T43" fmla="*/ 64 h 94"/>
              <a:gd name="T44" fmla="*/ 10 w 19"/>
              <a:gd name="T45" fmla="*/ 68 h 94"/>
              <a:gd name="T46" fmla="*/ 10 w 19"/>
              <a:gd name="T47" fmla="*/ 53 h 94"/>
              <a:gd name="T48" fmla="*/ 14 w 19"/>
              <a:gd name="T49" fmla="*/ 49 h 94"/>
              <a:gd name="T50" fmla="*/ 10 w 19"/>
              <a:gd name="T51" fmla="*/ 45 h 94"/>
              <a:gd name="T52" fmla="*/ 6 w 19"/>
              <a:gd name="T53" fmla="*/ 49 h 94"/>
              <a:gd name="T54" fmla="*/ 10 w 19"/>
              <a:gd name="T55" fmla="*/ 53 h 94"/>
              <a:gd name="T56" fmla="*/ 10 w 19"/>
              <a:gd name="T57" fmla="*/ 75 h 94"/>
              <a:gd name="T58" fmla="*/ 0 w 19"/>
              <a:gd name="T59" fmla="*/ 85 h 94"/>
              <a:gd name="T60" fmla="*/ 10 w 19"/>
              <a:gd name="T61" fmla="*/ 94 h 94"/>
              <a:gd name="T62" fmla="*/ 19 w 19"/>
              <a:gd name="T63" fmla="*/ 85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3" y="6"/>
                  <a:pt x="14" y="5"/>
                  <a:pt x="14" y="4"/>
                </a:cubicBezTo>
                <a:cubicBezTo>
                  <a:pt x="14" y="3"/>
                  <a:pt x="13" y="2"/>
                  <a:pt x="13" y="2"/>
                </a:cubicBezTo>
                <a:cubicBezTo>
                  <a:pt x="11" y="0"/>
                  <a:pt x="8" y="0"/>
                  <a:pt x="7" y="2"/>
                </a:cubicBezTo>
                <a:cubicBezTo>
                  <a:pt x="6" y="2"/>
                  <a:pt x="6" y="3"/>
                  <a:pt x="6" y="4"/>
                </a:cubicBezTo>
                <a:cubicBezTo>
                  <a:pt x="6" y="5"/>
                  <a:pt x="6" y="6"/>
                  <a:pt x="7" y="7"/>
                </a:cubicBezTo>
                <a:cubicBezTo>
                  <a:pt x="8" y="8"/>
                  <a:pt x="9" y="8"/>
                  <a:pt x="10" y="8"/>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moveTo>
                  <a:pt x="10" y="75"/>
                </a:moveTo>
                <a:cubicBezTo>
                  <a:pt x="4" y="75"/>
                  <a:pt x="0" y="79"/>
                  <a:pt x="0" y="85"/>
                </a:cubicBezTo>
                <a:cubicBezTo>
                  <a:pt x="0" y="90"/>
                  <a:pt x="4" y="94"/>
                  <a:pt x="10" y="94"/>
                </a:cubicBezTo>
                <a:cubicBezTo>
                  <a:pt x="15" y="94"/>
                  <a:pt x="19" y="90"/>
                  <a:pt x="19" y="85"/>
                </a:cubicBezTo>
                <a:cubicBezTo>
                  <a:pt x="19" y="79"/>
                  <a:pt x="15" y="75"/>
                  <a:pt x="10"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9" name="组合 28"/>
          <p:cNvGrpSpPr/>
          <p:nvPr/>
        </p:nvGrpSpPr>
        <p:grpSpPr>
          <a:xfrm>
            <a:off x="9187087" y="2989145"/>
            <a:ext cx="1154748" cy="1321834"/>
            <a:chOff x="9187087" y="3530800"/>
            <a:chExt cx="1154748" cy="1321834"/>
          </a:xfrm>
        </p:grpSpPr>
        <p:sp>
          <p:nvSpPr>
            <p:cNvPr id="30" name="Freeform 353"/>
            <p:cNvSpPr/>
            <p:nvPr/>
          </p:nvSpPr>
          <p:spPr bwMode="auto">
            <a:xfrm>
              <a:off x="9187087" y="3530800"/>
              <a:ext cx="1154748" cy="1321834"/>
            </a:xfrm>
            <a:custGeom>
              <a:avLst/>
              <a:gdLst>
                <a:gd name="T0" fmla="*/ 256 w 311"/>
                <a:gd name="T1" fmla="*/ 256 h 356"/>
                <a:gd name="T2" fmla="*/ 156 w 311"/>
                <a:gd name="T3" fmla="*/ 356 h 356"/>
                <a:gd name="T4" fmla="*/ 56 w 311"/>
                <a:gd name="T5" fmla="*/ 256 h 356"/>
                <a:gd name="T6" fmla="*/ 56 w 311"/>
                <a:gd name="T7" fmla="*/ 56 h 356"/>
                <a:gd name="T8" fmla="*/ 256 w 311"/>
                <a:gd name="T9" fmla="*/ 56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1" y="111"/>
                    <a:pt x="311" y="201"/>
                    <a:pt x="256"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1" name="Freeform 355"/>
            <p:cNvSpPr>
              <a:spLocks noEditPoints="1"/>
            </p:cNvSpPr>
            <p:nvPr/>
          </p:nvSpPr>
          <p:spPr bwMode="auto">
            <a:xfrm>
              <a:off x="9491554" y="3835267"/>
              <a:ext cx="545813" cy="608935"/>
            </a:xfrm>
            <a:custGeom>
              <a:avLst/>
              <a:gdLst>
                <a:gd name="T0" fmla="*/ 80 w 147"/>
                <a:gd name="T1" fmla="*/ 91 h 164"/>
                <a:gd name="T2" fmla="*/ 80 w 147"/>
                <a:gd name="T3" fmla="*/ 90 h 164"/>
                <a:gd name="T4" fmla="*/ 80 w 147"/>
                <a:gd name="T5" fmla="*/ 57 h 164"/>
                <a:gd name="T6" fmla="*/ 74 w 147"/>
                <a:gd name="T7" fmla="*/ 51 h 164"/>
                <a:gd name="T8" fmla="*/ 67 w 147"/>
                <a:gd name="T9" fmla="*/ 57 h 164"/>
                <a:gd name="T10" fmla="*/ 67 w 147"/>
                <a:gd name="T11" fmla="*/ 90 h 164"/>
                <a:gd name="T12" fmla="*/ 74 w 147"/>
                <a:gd name="T13" fmla="*/ 97 h 164"/>
                <a:gd name="T14" fmla="*/ 75 w 147"/>
                <a:gd name="T15" fmla="*/ 97 h 164"/>
                <a:gd name="T16" fmla="*/ 104 w 147"/>
                <a:gd name="T17" fmla="*/ 126 h 164"/>
                <a:gd name="T18" fmla="*/ 107 w 147"/>
                <a:gd name="T19" fmla="*/ 127 h 164"/>
                <a:gd name="T20" fmla="*/ 110 w 147"/>
                <a:gd name="T21" fmla="*/ 126 h 164"/>
                <a:gd name="T22" fmla="*/ 110 w 147"/>
                <a:gd name="T23" fmla="*/ 121 h 164"/>
                <a:gd name="T24" fmla="*/ 80 w 147"/>
                <a:gd name="T25" fmla="*/ 91 h 164"/>
                <a:gd name="T26" fmla="*/ 119 w 147"/>
                <a:gd name="T27" fmla="*/ 32 h 164"/>
                <a:gd name="T28" fmla="*/ 124 w 147"/>
                <a:gd name="T29" fmla="*/ 25 h 164"/>
                <a:gd name="T30" fmla="*/ 125 w 147"/>
                <a:gd name="T31" fmla="*/ 26 h 164"/>
                <a:gd name="T32" fmla="*/ 129 w 147"/>
                <a:gd name="T33" fmla="*/ 27 h 164"/>
                <a:gd name="T34" fmla="*/ 132 w 147"/>
                <a:gd name="T35" fmla="*/ 24 h 164"/>
                <a:gd name="T36" fmla="*/ 135 w 147"/>
                <a:gd name="T37" fmla="*/ 19 h 164"/>
                <a:gd name="T38" fmla="*/ 133 w 147"/>
                <a:gd name="T39" fmla="*/ 13 h 164"/>
                <a:gd name="T40" fmla="*/ 112 w 147"/>
                <a:gd name="T41" fmla="*/ 1 h 164"/>
                <a:gd name="T42" fmla="*/ 106 w 147"/>
                <a:gd name="T43" fmla="*/ 2 h 164"/>
                <a:gd name="T44" fmla="*/ 103 w 147"/>
                <a:gd name="T45" fmla="*/ 8 h 164"/>
                <a:gd name="T46" fmla="*/ 103 w 147"/>
                <a:gd name="T47" fmla="*/ 11 h 164"/>
                <a:gd name="T48" fmla="*/ 105 w 147"/>
                <a:gd name="T49" fmla="*/ 14 h 164"/>
                <a:gd name="T50" fmla="*/ 106 w 147"/>
                <a:gd name="T51" fmla="*/ 15 h 164"/>
                <a:gd name="T52" fmla="*/ 102 w 147"/>
                <a:gd name="T53" fmla="*/ 22 h 164"/>
                <a:gd name="T54" fmla="*/ 74 w 147"/>
                <a:gd name="T55" fmla="*/ 16 h 164"/>
                <a:gd name="T56" fmla="*/ 45 w 147"/>
                <a:gd name="T57" fmla="*/ 22 h 164"/>
                <a:gd name="T58" fmla="*/ 41 w 147"/>
                <a:gd name="T59" fmla="*/ 15 h 164"/>
                <a:gd name="T60" fmla="*/ 43 w 147"/>
                <a:gd name="T61" fmla="*/ 14 h 164"/>
                <a:gd name="T62" fmla="*/ 45 w 147"/>
                <a:gd name="T63" fmla="*/ 11 h 164"/>
                <a:gd name="T64" fmla="*/ 44 w 147"/>
                <a:gd name="T65" fmla="*/ 8 h 164"/>
                <a:gd name="T66" fmla="*/ 41 w 147"/>
                <a:gd name="T67" fmla="*/ 2 h 164"/>
                <a:gd name="T68" fmla="*/ 35 w 147"/>
                <a:gd name="T69" fmla="*/ 1 h 164"/>
                <a:gd name="T70" fmla="*/ 14 w 147"/>
                <a:gd name="T71" fmla="*/ 13 h 164"/>
                <a:gd name="T72" fmla="*/ 13 w 147"/>
                <a:gd name="T73" fmla="*/ 19 h 164"/>
                <a:gd name="T74" fmla="*/ 16 w 147"/>
                <a:gd name="T75" fmla="*/ 24 h 164"/>
                <a:gd name="T76" fmla="*/ 19 w 147"/>
                <a:gd name="T77" fmla="*/ 27 h 164"/>
                <a:gd name="T78" fmla="*/ 22 w 147"/>
                <a:gd name="T79" fmla="*/ 26 h 164"/>
                <a:gd name="T80" fmla="*/ 24 w 147"/>
                <a:gd name="T81" fmla="*/ 25 h 164"/>
                <a:gd name="T82" fmla="*/ 28 w 147"/>
                <a:gd name="T83" fmla="*/ 32 h 164"/>
                <a:gd name="T84" fmla="*/ 0 w 147"/>
                <a:gd name="T85" fmla="*/ 90 h 164"/>
                <a:gd name="T86" fmla="*/ 74 w 147"/>
                <a:gd name="T87" fmla="*/ 164 h 164"/>
                <a:gd name="T88" fmla="*/ 147 w 147"/>
                <a:gd name="T89" fmla="*/ 90 h 164"/>
                <a:gd name="T90" fmla="*/ 119 w 147"/>
                <a:gd name="T91" fmla="*/ 32 h 164"/>
                <a:gd name="T92" fmla="*/ 74 w 147"/>
                <a:gd name="T93" fmla="*/ 150 h 164"/>
                <a:gd name="T94" fmla="*/ 14 w 147"/>
                <a:gd name="T95" fmla="*/ 90 h 164"/>
                <a:gd name="T96" fmla="*/ 74 w 147"/>
                <a:gd name="T97" fmla="*/ 31 h 164"/>
                <a:gd name="T98" fmla="*/ 133 w 147"/>
                <a:gd name="T99" fmla="*/ 90 h 164"/>
                <a:gd name="T100" fmla="*/ 74 w 147"/>
                <a:gd name="T101" fmla="*/ 15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 h="164">
                  <a:moveTo>
                    <a:pt x="80" y="91"/>
                  </a:moveTo>
                  <a:cubicBezTo>
                    <a:pt x="80" y="91"/>
                    <a:pt x="80" y="91"/>
                    <a:pt x="80" y="90"/>
                  </a:cubicBezTo>
                  <a:cubicBezTo>
                    <a:pt x="80" y="57"/>
                    <a:pt x="80" y="57"/>
                    <a:pt x="80" y="57"/>
                  </a:cubicBezTo>
                  <a:cubicBezTo>
                    <a:pt x="80" y="53"/>
                    <a:pt x="77" y="51"/>
                    <a:pt x="74" y="51"/>
                  </a:cubicBezTo>
                  <a:cubicBezTo>
                    <a:pt x="70" y="51"/>
                    <a:pt x="67" y="53"/>
                    <a:pt x="67" y="57"/>
                  </a:cubicBezTo>
                  <a:cubicBezTo>
                    <a:pt x="67" y="90"/>
                    <a:pt x="67" y="90"/>
                    <a:pt x="67" y="90"/>
                  </a:cubicBezTo>
                  <a:cubicBezTo>
                    <a:pt x="67" y="94"/>
                    <a:pt x="70" y="97"/>
                    <a:pt x="74" y="97"/>
                  </a:cubicBezTo>
                  <a:cubicBezTo>
                    <a:pt x="74" y="97"/>
                    <a:pt x="74" y="97"/>
                    <a:pt x="75" y="97"/>
                  </a:cubicBezTo>
                  <a:cubicBezTo>
                    <a:pt x="104" y="126"/>
                    <a:pt x="104" y="126"/>
                    <a:pt x="104" y="126"/>
                  </a:cubicBezTo>
                  <a:cubicBezTo>
                    <a:pt x="105" y="127"/>
                    <a:pt x="106" y="127"/>
                    <a:pt x="107" y="127"/>
                  </a:cubicBezTo>
                  <a:cubicBezTo>
                    <a:pt x="108" y="127"/>
                    <a:pt x="109" y="127"/>
                    <a:pt x="110" y="126"/>
                  </a:cubicBezTo>
                  <a:cubicBezTo>
                    <a:pt x="111" y="125"/>
                    <a:pt x="111" y="122"/>
                    <a:pt x="110" y="121"/>
                  </a:cubicBezTo>
                  <a:lnTo>
                    <a:pt x="80" y="91"/>
                  </a:lnTo>
                  <a:close/>
                  <a:moveTo>
                    <a:pt x="119" y="32"/>
                  </a:moveTo>
                  <a:cubicBezTo>
                    <a:pt x="124" y="25"/>
                    <a:pt x="124" y="25"/>
                    <a:pt x="124" y="25"/>
                  </a:cubicBezTo>
                  <a:cubicBezTo>
                    <a:pt x="125" y="26"/>
                    <a:pt x="125" y="26"/>
                    <a:pt x="125" y="26"/>
                  </a:cubicBezTo>
                  <a:cubicBezTo>
                    <a:pt x="126" y="27"/>
                    <a:pt x="128" y="27"/>
                    <a:pt x="129" y="27"/>
                  </a:cubicBezTo>
                  <a:cubicBezTo>
                    <a:pt x="130" y="26"/>
                    <a:pt x="131" y="26"/>
                    <a:pt x="132" y="24"/>
                  </a:cubicBezTo>
                  <a:cubicBezTo>
                    <a:pt x="135" y="19"/>
                    <a:pt x="135" y="19"/>
                    <a:pt x="135" y="19"/>
                  </a:cubicBezTo>
                  <a:cubicBezTo>
                    <a:pt x="136" y="17"/>
                    <a:pt x="135" y="14"/>
                    <a:pt x="133" y="13"/>
                  </a:cubicBezTo>
                  <a:cubicBezTo>
                    <a:pt x="112" y="1"/>
                    <a:pt x="112" y="1"/>
                    <a:pt x="112" y="1"/>
                  </a:cubicBezTo>
                  <a:cubicBezTo>
                    <a:pt x="110" y="0"/>
                    <a:pt x="107" y="0"/>
                    <a:pt x="106" y="2"/>
                  </a:cubicBezTo>
                  <a:cubicBezTo>
                    <a:pt x="103" y="8"/>
                    <a:pt x="103" y="8"/>
                    <a:pt x="103" y="8"/>
                  </a:cubicBezTo>
                  <a:cubicBezTo>
                    <a:pt x="102" y="9"/>
                    <a:pt x="102" y="10"/>
                    <a:pt x="103" y="11"/>
                  </a:cubicBezTo>
                  <a:cubicBezTo>
                    <a:pt x="103" y="12"/>
                    <a:pt x="104" y="13"/>
                    <a:pt x="105" y="14"/>
                  </a:cubicBezTo>
                  <a:cubicBezTo>
                    <a:pt x="106" y="15"/>
                    <a:pt x="106" y="15"/>
                    <a:pt x="106" y="15"/>
                  </a:cubicBezTo>
                  <a:cubicBezTo>
                    <a:pt x="102" y="22"/>
                    <a:pt x="102" y="22"/>
                    <a:pt x="102" y="22"/>
                  </a:cubicBezTo>
                  <a:cubicBezTo>
                    <a:pt x="93" y="18"/>
                    <a:pt x="84" y="16"/>
                    <a:pt x="74" y="16"/>
                  </a:cubicBezTo>
                  <a:cubicBezTo>
                    <a:pt x="64" y="16"/>
                    <a:pt x="54" y="18"/>
                    <a:pt x="45" y="22"/>
                  </a:cubicBezTo>
                  <a:cubicBezTo>
                    <a:pt x="41" y="15"/>
                    <a:pt x="41" y="15"/>
                    <a:pt x="41" y="15"/>
                  </a:cubicBezTo>
                  <a:cubicBezTo>
                    <a:pt x="43" y="14"/>
                    <a:pt x="43" y="14"/>
                    <a:pt x="43" y="14"/>
                  </a:cubicBezTo>
                  <a:cubicBezTo>
                    <a:pt x="44" y="13"/>
                    <a:pt x="45" y="12"/>
                    <a:pt x="45" y="11"/>
                  </a:cubicBezTo>
                  <a:cubicBezTo>
                    <a:pt x="45" y="10"/>
                    <a:pt x="45" y="9"/>
                    <a:pt x="44" y="8"/>
                  </a:cubicBezTo>
                  <a:cubicBezTo>
                    <a:pt x="41" y="2"/>
                    <a:pt x="41" y="2"/>
                    <a:pt x="41" y="2"/>
                  </a:cubicBezTo>
                  <a:cubicBezTo>
                    <a:pt x="40" y="0"/>
                    <a:pt x="37" y="0"/>
                    <a:pt x="35" y="1"/>
                  </a:cubicBezTo>
                  <a:cubicBezTo>
                    <a:pt x="14" y="13"/>
                    <a:pt x="14" y="13"/>
                    <a:pt x="14" y="13"/>
                  </a:cubicBezTo>
                  <a:cubicBezTo>
                    <a:pt x="12" y="14"/>
                    <a:pt x="11" y="17"/>
                    <a:pt x="13" y="19"/>
                  </a:cubicBezTo>
                  <a:cubicBezTo>
                    <a:pt x="16" y="24"/>
                    <a:pt x="16" y="24"/>
                    <a:pt x="16" y="24"/>
                  </a:cubicBezTo>
                  <a:cubicBezTo>
                    <a:pt x="16" y="26"/>
                    <a:pt x="17" y="26"/>
                    <a:pt x="19" y="27"/>
                  </a:cubicBezTo>
                  <a:cubicBezTo>
                    <a:pt x="20" y="27"/>
                    <a:pt x="21" y="27"/>
                    <a:pt x="22" y="26"/>
                  </a:cubicBezTo>
                  <a:cubicBezTo>
                    <a:pt x="24" y="25"/>
                    <a:pt x="24" y="25"/>
                    <a:pt x="24" y="25"/>
                  </a:cubicBezTo>
                  <a:cubicBezTo>
                    <a:pt x="28" y="32"/>
                    <a:pt x="28" y="32"/>
                    <a:pt x="28" y="32"/>
                  </a:cubicBezTo>
                  <a:cubicBezTo>
                    <a:pt x="11" y="46"/>
                    <a:pt x="0" y="67"/>
                    <a:pt x="0" y="90"/>
                  </a:cubicBezTo>
                  <a:cubicBezTo>
                    <a:pt x="0" y="131"/>
                    <a:pt x="33" y="164"/>
                    <a:pt x="74" y="164"/>
                  </a:cubicBezTo>
                  <a:cubicBezTo>
                    <a:pt x="114" y="164"/>
                    <a:pt x="147" y="131"/>
                    <a:pt x="147" y="90"/>
                  </a:cubicBezTo>
                  <a:cubicBezTo>
                    <a:pt x="147" y="67"/>
                    <a:pt x="137" y="46"/>
                    <a:pt x="119" y="32"/>
                  </a:cubicBezTo>
                  <a:close/>
                  <a:moveTo>
                    <a:pt x="74" y="150"/>
                  </a:moveTo>
                  <a:cubicBezTo>
                    <a:pt x="41" y="150"/>
                    <a:pt x="14" y="123"/>
                    <a:pt x="14" y="90"/>
                  </a:cubicBezTo>
                  <a:cubicBezTo>
                    <a:pt x="14" y="57"/>
                    <a:pt x="41" y="31"/>
                    <a:pt x="74" y="31"/>
                  </a:cubicBezTo>
                  <a:cubicBezTo>
                    <a:pt x="107" y="31"/>
                    <a:pt x="133" y="57"/>
                    <a:pt x="133" y="90"/>
                  </a:cubicBezTo>
                  <a:cubicBezTo>
                    <a:pt x="133" y="123"/>
                    <a:pt x="107" y="150"/>
                    <a:pt x="74" y="1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32" name="文本框 85"/>
          <p:cNvSpPr/>
          <p:nvPr/>
        </p:nvSpPr>
        <p:spPr>
          <a:xfrm>
            <a:off x="3311525" y="3004820"/>
            <a:ext cx="2205355" cy="117030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能辨析半导体三极管电流分配与放大原理。</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3" name="文本框 82"/>
          <p:cNvSpPr/>
          <p:nvPr/>
        </p:nvSpPr>
        <p:spPr>
          <a:xfrm>
            <a:off x="5156835" y="4752340"/>
            <a:ext cx="2049145" cy="117030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3. 会绘制三极管 NPN 和 PNP 的图形符号。</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4" name="文本框 83"/>
          <p:cNvSpPr/>
          <p:nvPr/>
        </p:nvSpPr>
        <p:spPr>
          <a:xfrm>
            <a:off x="8875395" y="4752340"/>
            <a:ext cx="2092325" cy="81026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5. 会分析三极管的伏安特性曲线。</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5" name="文本框 84"/>
          <p:cNvSpPr/>
          <p:nvPr/>
        </p:nvSpPr>
        <p:spPr>
          <a:xfrm>
            <a:off x="1379855" y="4752340"/>
            <a:ext cx="2091055" cy="81026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熟知半导体三极管的基本结构。</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6" name="文本框 81"/>
          <p:cNvSpPr/>
          <p:nvPr/>
        </p:nvSpPr>
        <p:spPr>
          <a:xfrm>
            <a:off x="6998335" y="3064510"/>
            <a:ext cx="2113915" cy="152971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4. 会判断三极管的工作状态以及三种工作状态需要满足的条件。</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16" presetClass="entr" presetSubtype="37"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barn(outVertical)">
                                      <p:cBhvr>
                                        <p:cTn id="32" dur="500"/>
                                        <p:tgtEl>
                                          <p:spTgt spid="7"/>
                                        </p:tgtEl>
                                      </p:cBhvr>
                                    </p:animEffect>
                                  </p:childTnLst>
                                </p:cTn>
                              </p:par>
                              <p:par>
                                <p:cTn id="33" presetID="16" presetClass="entr" presetSubtype="37" fill="hold" grpId="0" nodeType="withEffect">
                                  <p:stCondLst>
                                    <p:cond delay="1250"/>
                                  </p:stCondLst>
                                  <p:childTnLst>
                                    <p:set>
                                      <p:cBhvr>
                                        <p:cTn id="34" dur="1" fill="hold">
                                          <p:stCondLst>
                                            <p:cond delay="0"/>
                                          </p:stCondLst>
                                        </p:cTn>
                                        <p:tgtEl>
                                          <p:spTgt spid="8"/>
                                        </p:tgtEl>
                                        <p:attrNameLst>
                                          <p:attrName>style.visibility</p:attrName>
                                        </p:attrNameLst>
                                      </p:cBhvr>
                                      <p:to>
                                        <p:strVal val="visible"/>
                                      </p:to>
                                    </p:set>
                                    <p:animEffect transition="in" filter="barn(outVertical)">
                                      <p:cBhvr>
                                        <p:cTn id="35" dur="500"/>
                                        <p:tgtEl>
                                          <p:spTgt spid="8"/>
                                        </p:tgtEl>
                                      </p:cBhvr>
                                    </p:animEffect>
                                  </p:childTnLst>
                                </p:cTn>
                              </p:par>
                              <p:par>
                                <p:cTn id="36" presetID="16" presetClass="entr" presetSubtype="37" fill="hold" grpId="0" nodeType="withEffect">
                                  <p:stCondLst>
                                    <p:cond delay="1250"/>
                                  </p:stCondLst>
                                  <p:childTnLst>
                                    <p:set>
                                      <p:cBhvr>
                                        <p:cTn id="37" dur="1" fill="hold">
                                          <p:stCondLst>
                                            <p:cond delay="0"/>
                                          </p:stCondLst>
                                        </p:cTn>
                                        <p:tgtEl>
                                          <p:spTgt spid="5"/>
                                        </p:tgtEl>
                                        <p:attrNameLst>
                                          <p:attrName>style.visibility</p:attrName>
                                        </p:attrNameLst>
                                      </p:cBhvr>
                                      <p:to>
                                        <p:strVal val="visible"/>
                                      </p:to>
                                    </p:set>
                                    <p:animEffect transition="in" filter="barn(outVertical)">
                                      <p:cBhvr>
                                        <p:cTn id="38" dur="500"/>
                                        <p:tgtEl>
                                          <p:spTgt spid="5"/>
                                        </p:tgtEl>
                                      </p:cBhvr>
                                    </p:animEffect>
                                  </p:childTnLst>
                                </p:cTn>
                              </p:par>
                              <p:par>
                                <p:cTn id="39" presetID="16" presetClass="entr" presetSubtype="37" fill="hold" grpId="0" nodeType="withEffect">
                                  <p:stCondLst>
                                    <p:cond delay="1250"/>
                                  </p:stCondLst>
                                  <p:childTnLst>
                                    <p:set>
                                      <p:cBhvr>
                                        <p:cTn id="40" dur="1" fill="hold">
                                          <p:stCondLst>
                                            <p:cond delay="0"/>
                                          </p:stCondLst>
                                        </p:cTn>
                                        <p:tgtEl>
                                          <p:spTgt spid="6"/>
                                        </p:tgtEl>
                                        <p:attrNameLst>
                                          <p:attrName>style.visibility</p:attrName>
                                        </p:attrNameLst>
                                      </p:cBhvr>
                                      <p:to>
                                        <p:strVal val="visible"/>
                                      </p:to>
                                    </p:set>
                                    <p:animEffect transition="in" filter="barn(outVertical)">
                                      <p:cBhvr>
                                        <p:cTn id="41" dur="500"/>
                                        <p:tgtEl>
                                          <p:spTgt spid="6"/>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par>
                                <p:cTn id="46" presetID="12" presetClass="entr" presetSubtype="4" fill="hold" grpId="0" nodeType="withEffect">
                                  <p:stCondLst>
                                    <p:cond delay="25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12" presetClass="entr" presetSubtype="4" fill="hold" grpId="0" nodeType="withEffect">
                                  <p:stCondLst>
                                    <p:cond delay="25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ppt_y</p:attrName>
                                        </p:attrNameLst>
                                      </p:cBhvr>
                                      <p:tavLst>
                                        <p:tav tm="0">
                                          <p:val>
                                            <p:strVal val="#ppt_y+#ppt_h*1.125000"/>
                                          </p:val>
                                        </p:tav>
                                        <p:tav tm="100000">
                                          <p:val>
                                            <p:strVal val="#ppt_y"/>
                                          </p:val>
                                        </p:tav>
                                      </p:tavLst>
                                    </p:anim>
                                    <p:animEffect transition="in" filter="wipe(up)">
                                      <p:cBhvr>
                                        <p:cTn id="57" dur="500"/>
                                        <p:tgtEl>
                                          <p:spTgt spid="32"/>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par>
                                <p:cTn id="62" presetID="12" presetClass="entr" presetSubtype="4" fill="hold" grpId="0" nodeType="withEffect">
                                  <p:stCondLst>
                                    <p:cond delay="25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ppt_y</p:attrName>
                                        </p:attrNameLst>
                                      </p:cBhvr>
                                      <p:tavLst>
                                        <p:tav tm="0">
                                          <p:val>
                                            <p:strVal val="#ppt_y+#ppt_h*1.125000"/>
                                          </p:val>
                                        </p:tav>
                                        <p:tav tm="100000">
                                          <p:val>
                                            <p:strVal val="#ppt_y"/>
                                          </p:val>
                                        </p:tav>
                                      </p:tavLst>
                                    </p:anim>
                                    <p:animEffect transition="in" filter="wipe(up)">
                                      <p:cBhvr>
                                        <p:cTn id="65" dur="500"/>
                                        <p:tgtEl>
                                          <p:spTgt spid="33"/>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par>
                                <p:cTn id="70" presetID="12" presetClass="entr" presetSubtype="4" fill="hold" grpId="0" nodeType="withEffect">
                                  <p:stCondLst>
                                    <p:cond delay="25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p:tgtEl>
                                          <p:spTgt spid="36"/>
                                        </p:tgtEl>
                                        <p:attrNameLst>
                                          <p:attrName>ppt_y</p:attrName>
                                        </p:attrNameLst>
                                      </p:cBhvr>
                                      <p:tavLst>
                                        <p:tav tm="0">
                                          <p:val>
                                            <p:strVal val="#ppt_y+#ppt_h*1.125000"/>
                                          </p:val>
                                        </p:tav>
                                        <p:tav tm="100000">
                                          <p:val>
                                            <p:strVal val="#ppt_y"/>
                                          </p:val>
                                        </p:tav>
                                      </p:tavLst>
                                    </p:anim>
                                    <p:animEffect transition="in" filter="wipe(up)">
                                      <p:cBhvr>
                                        <p:cTn id="73" dur="500"/>
                                        <p:tgtEl>
                                          <p:spTgt spid="36"/>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par>
                                <p:cTn id="78" presetID="12" presetClass="entr" presetSubtype="4" fill="hold" grpId="0" nodeType="withEffect">
                                  <p:stCondLst>
                                    <p:cond delay="25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p:tgtEl>
                                          <p:spTgt spid="34"/>
                                        </p:tgtEl>
                                        <p:attrNameLst>
                                          <p:attrName>ppt_y</p:attrName>
                                        </p:attrNameLst>
                                      </p:cBhvr>
                                      <p:tavLst>
                                        <p:tav tm="0">
                                          <p:val>
                                            <p:strVal val="#ppt_y+#ppt_h*1.125000"/>
                                          </p:val>
                                        </p:tav>
                                        <p:tav tm="100000">
                                          <p:val>
                                            <p:strVal val="#ppt_y"/>
                                          </p:val>
                                        </p:tav>
                                      </p:tavLst>
                                    </p:anim>
                                    <p:animEffect transition="in" filter="wipe(up)">
                                      <p:cBhvr>
                                        <p:cTn id="8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6" grpId="0" bldLvl="0" animBg="1"/>
      <p:bldP spid="20" grpId="0" bldLvl="0" animBg="1"/>
      <p:bldP spid="24" grpId="0" bldLvl="0" animBg="1"/>
      <p:bldP spid="28" grpId="0" bldLvl="0" animBg="1"/>
      <p:bldP spid="32" grpId="0"/>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一、认识三极管</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763905" y="1584960"/>
            <a:ext cx="5419725" cy="3688080"/>
          </a:xfrm>
          <a:prstGeom prst="rect">
            <a:avLst/>
          </a:prstGeom>
          <a:noFill/>
        </p:spPr>
        <p:txBody>
          <a:bodyPr wrap="square" rtlCol="0">
            <a:spAutoFit/>
            <a:scene3d>
              <a:camera prst="orthographicFront"/>
              <a:lightRig rig="threePt" dir="t"/>
            </a:scene3d>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30000"/>
              </a:lnSpc>
              <a:spcBef>
                <a:spcPts val="0"/>
              </a:spcBef>
              <a:spcAft>
                <a:spcPts val="0"/>
              </a:spcAft>
              <a:buClrTx/>
              <a:buSzTx/>
              <a:buFontTx/>
              <a:buNone/>
              <a:defRPr/>
            </a:pP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半导体三极管又叫晶体三极管或双极性晶体管，简称为三极管或晶体管。它具有电流放大作用和开关作用，是放大电路最基本的元件之一。常见的三极管外形如图 6.2.1 所示。三极管的结构，最常见的有平面型和合金型两种。图 6.2.2（a）为平面型（主要为硅管），图 6.2.2（b）为合金型（主要为锗管），都是通过一定的工艺在一块半导体基片上制成两个 PN 结，再引出三个电极，然后用管壳封装而成。</a:t>
            </a:r>
            <a:endPar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6585585" y="1218565"/>
            <a:ext cx="4481195" cy="1958340"/>
          </a:xfrm>
          <a:prstGeom prst="rect">
            <a:avLst/>
          </a:prstGeom>
        </p:spPr>
      </p:pic>
      <p:pic>
        <p:nvPicPr>
          <p:cNvPr id="3" name="图片 2"/>
          <p:cNvPicPr>
            <a:picLocks noChangeAspect="1"/>
          </p:cNvPicPr>
          <p:nvPr/>
        </p:nvPicPr>
        <p:blipFill>
          <a:blip r:embed="rId2"/>
          <a:stretch>
            <a:fillRect/>
          </a:stretch>
        </p:blipFill>
        <p:spPr>
          <a:xfrm>
            <a:off x="6585585" y="3509010"/>
            <a:ext cx="4481195" cy="2045335"/>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55420" y="697230"/>
            <a:ext cx="89528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二、三极管的电流分配和电流放大作用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028700" y="1851025"/>
            <a:ext cx="5262880" cy="299974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三极管的主要作用是电流放大作用和开关作用。三极管的基本放大电路如图 6.2.4 所示，基极电源 </a:t>
            </a:r>
            <a:r>
              <a:rPr kumimoji="0" lang="en-US" altLang="zh-CN"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E</a:t>
            </a:r>
            <a:r>
              <a:rPr kumimoji="0" lang="zh-CN" altLang="en-US" sz="1800" b="0" i="0" u="none" strike="noStrike" kern="1200" cap="none" spc="300" normalizeH="0" baseline="-25000" noProof="0" dirty="0">
                <a:solidFill>
                  <a:schemeClr val="tx1"/>
                </a:solidFill>
                <a:effectLst/>
                <a:uLnTx/>
                <a:uFillTx/>
                <a:latin typeface="BodoniPS" panose="02070603060706090303" charset="0"/>
                <a:cs typeface="BodoniPS" panose="02070603060706090303" charset="0"/>
                <a:sym typeface="+mn-lt"/>
              </a:rPr>
              <a:t>B</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、基极电阻</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 R</a:t>
            </a:r>
            <a:r>
              <a:rPr kumimoji="0" lang="zh-CN" altLang="en-US" sz="1800" b="0" i="0" u="none" strike="noStrike" kern="1200" cap="none" spc="300" normalizeH="0" baseline="-25000" noProof="0" dirty="0">
                <a:solidFill>
                  <a:schemeClr val="tx1"/>
                </a:solidFill>
                <a:effectLst/>
                <a:uLnTx/>
                <a:uFillTx/>
                <a:latin typeface="BodoniPS" panose="02070603060706090303" charset="0"/>
                <a:cs typeface="BodoniPS" panose="02070603060706090303" charset="0"/>
                <a:sym typeface="+mn-lt"/>
              </a:rPr>
              <a:t>B</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、基极</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B</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 和发射极</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E</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组成输入回路；集电极电源 </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E</a:t>
            </a:r>
            <a:r>
              <a:rPr kumimoji="0" lang="zh-CN" altLang="en-US" sz="1800" b="0" i="0" u="none" strike="noStrike" kern="1200" cap="none" spc="300" normalizeH="0" baseline="-25000" noProof="0" dirty="0">
                <a:solidFill>
                  <a:schemeClr val="tx1"/>
                </a:solidFill>
                <a:effectLst/>
                <a:uLnTx/>
                <a:uFillTx/>
                <a:latin typeface="BodoniPS" panose="02070603060706090303" charset="0"/>
                <a:cs typeface="BodoniPS" panose="02070603060706090303" charset="0"/>
                <a:sym typeface="+mn-lt"/>
              </a:rPr>
              <a:t>C</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、集电极电阻</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R</a:t>
            </a:r>
            <a:r>
              <a:rPr kumimoji="0" lang="zh-CN" altLang="en-US" sz="1800" b="0" i="0" u="none" strike="noStrike" kern="1200" cap="none" spc="300" normalizeH="0" baseline="-25000" noProof="0" dirty="0">
                <a:solidFill>
                  <a:schemeClr val="tx1"/>
                </a:solidFill>
                <a:effectLst/>
                <a:uLnTx/>
                <a:uFillTx/>
                <a:latin typeface="BodoniPS" panose="02070603060706090303" charset="0"/>
                <a:cs typeface="BodoniPS" panose="02070603060706090303" charset="0"/>
                <a:sym typeface="+mn-lt"/>
              </a:rPr>
              <a:t>C</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、集电极</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C</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和发射极</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E</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组成输出回路。发射极</a:t>
            </a:r>
            <a:r>
              <a:rPr kumimoji="0" lang="zh-CN" altLang="en-US" sz="1800" b="0" i="0" u="none" strike="noStrike" kern="1200" cap="none" spc="300" normalizeH="0" baseline="0" noProof="0" dirty="0">
                <a:solidFill>
                  <a:schemeClr val="tx1"/>
                </a:solidFill>
                <a:effectLst/>
                <a:uLnTx/>
                <a:uFillTx/>
                <a:latin typeface="BodoniPS" panose="02070603060706090303" charset="0"/>
                <a:cs typeface="BodoniPS" panose="02070603060706090303" charset="0"/>
                <a:sym typeface="+mn-lt"/>
              </a:rPr>
              <a:t>E</a:t>
            </a:r>
            <a:r>
              <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rPr>
              <a:t>是公共电极，这种电路称为共发射极电路。</a:t>
            </a:r>
            <a:endParaRPr kumimoji="0" lang="zh-CN" altLang="en-US" sz="1800" b="0" i="0" u="none" strike="noStrike" kern="1200" cap="none" spc="300" normalizeH="0" baseline="0" noProof="0" dirty="0">
              <a:solidFill>
                <a:schemeClr val="tx1"/>
              </a:solidFill>
              <a:effectLst/>
              <a:uLnTx/>
              <a:uFillTx/>
              <a:cs typeface="微软雅黑" panose="020B0503020204020204" charset="-122"/>
              <a:sym typeface="+mn-lt"/>
            </a:endParaRPr>
          </a:p>
        </p:txBody>
      </p:sp>
      <p:pic>
        <p:nvPicPr>
          <p:cNvPr id="4" name="图片 3"/>
          <p:cNvPicPr>
            <a:picLocks noChangeAspect="1"/>
          </p:cNvPicPr>
          <p:nvPr/>
        </p:nvPicPr>
        <p:blipFill>
          <a:blip r:embed="rId1"/>
          <a:stretch>
            <a:fillRect/>
          </a:stretch>
        </p:blipFill>
        <p:spPr>
          <a:xfrm>
            <a:off x="7247255" y="1936750"/>
            <a:ext cx="3333750" cy="3310890"/>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451225" y="302895"/>
            <a:ext cx="50444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三、三极管的伏安特性</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22" name="直接连接符 21"/>
          <p:cNvCxnSpPr/>
          <p:nvPr>
            <p:custDataLst>
              <p:tags r:id="rId1"/>
            </p:custDataLst>
          </p:nvPr>
        </p:nvCxnSpPr>
        <p:spPr>
          <a:xfrm flipH="1">
            <a:off x="43180" y="5166359"/>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2649220" y="1800860"/>
            <a:ext cx="2232025" cy="274637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p>
            <a:pPr algn="just">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当三极管集电极与发射极之间的电压 </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CE</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 为某一定值时，基极电流</a:t>
            </a:r>
            <a:r>
              <a:rPr lang="en-US" altLang="zh-CN"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B</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与基—射极之间的电压 </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BE</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的关系，称为三极管的输入特性。</a:t>
            </a:r>
            <a:endPar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 name="泪滴形 1"/>
          <p:cNvSpPr/>
          <p:nvPr>
            <p:custDataLst>
              <p:tags r:id="rId3"/>
            </p:custDataLst>
          </p:nvPr>
        </p:nvSpPr>
        <p:spPr>
          <a:xfrm rot="8100000">
            <a:off x="3568948" y="4263890"/>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4"/>
            </p:custDataLst>
          </p:nvPr>
        </p:nvSpPr>
        <p:spPr>
          <a:xfrm rot="8100000">
            <a:off x="3701016" y="439595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5"/>
            </p:custDataLst>
          </p:nvPr>
        </p:nvSpPr>
        <p:spPr>
          <a:xfrm>
            <a:off x="3795552" y="510843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2809516" y="5562174"/>
            <a:ext cx="2072292" cy="86177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（一）输入特性曲线</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7460473" y="1800572"/>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p>
            <a:pPr algn="just">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当三极管基极电流 </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B</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 </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为定值时，集电极电流 </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C</a:t>
            </a:r>
            <a:r>
              <a:rPr lang="zh-CN" altLang="en-US" spc="150" baseline="-2500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 </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与集—射极之间的电压 </a:t>
            </a:r>
            <a:r>
              <a:rPr lang="zh-CN" altLang="en-US" spc="15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pc="150" baseline="-25000" dirty="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CE</a:t>
            </a: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 的关系，称为三极管的输出特性。</a:t>
            </a:r>
            <a:endPar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8152854" y="4263890"/>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9"/>
            </p:custDataLst>
          </p:nvPr>
        </p:nvSpPr>
        <p:spPr>
          <a:xfrm rot="8100000">
            <a:off x="8284922" y="439595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8379458" y="510843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11"/>
            </p:custDataLst>
          </p:nvPr>
        </p:nvSpPr>
        <p:spPr>
          <a:xfrm>
            <a:off x="7396553" y="5562174"/>
            <a:ext cx="2072292" cy="86177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（二）输出特性曲线</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518785" y="3440430"/>
            <a:ext cx="6402705" cy="1753235"/>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模块六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半导体器件及其应用</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551940" y="302895"/>
            <a:ext cx="736981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四、三极管的工作状态</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44" name="直接连接符 43"/>
          <p:cNvCxnSpPr/>
          <p:nvPr>
            <p:custDataLst>
              <p:tags r:id="rId1"/>
            </p:custDataLst>
          </p:nvPr>
        </p:nvCxnSpPr>
        <p:spPr>
          <a:xfrm flipH="1">
            <a:off x="4228428" y="1962571"/>
            <a:ext cx="757191" cy="145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943399" y="1995329"/>
            <a:ext cx="349319" cy="279437"/>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441431" y="1962571"/>
            <a:ext cx="757191" cy="145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7134332" y="1995329"/>
            <a:ext cx="349319" cy="279437"/>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5"/>
            </p:custDataLst>
          </p:nvPr>
        </p:nvCxnSpPr>
        <p:spPr>
          <a:xfrm flipV="1">
            <a:off x="6247065" y="4942493"/>
            <a:ext cx="757191" cy="145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939966" y="4631753"/>
            <a:ext cx="349319" cy="279437"/>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7"/>
            </p:custDataLst>
          </p:nvPr>
        </p:nvSpPr>
        <p:spPr bwMode="auto">
          <a:xfrm>
            <a:off x="4823737" y="2874857"/>
            <a:ext cx="807511" cy="1451644"/>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9" name="任意多边形 8"/>
          <p:cNvSpPr/>
          <p:nvPr>
            <p:custDataLst>
              <p:tags r:id="rId8"/>
            </p:custDataLst>
          </p:nvPr>
        </p:nvSpPr>
        <p:spPr bwMode="auto">
          <a:xfrm>
            <a:off x="6284768" y="1868287"/>
            <a:ext cx="1299531" cy="1064788"/>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9"/>
            </p:custDataLst>
          </p:nvPr>
        </p:nvSpPr>
        <p:spPr bwMode="auto">
          <a:xfrm>
            <a:off x="5124204" y="1873922"/>
            <a:ext cx="1079812" cy="1077933"/>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0"/>
            </p:custDataLst>
          </p:nvPr>
        </p:nvSpPr>
        <p:spPr bwMode="auto">
          <a:xfrm>
            <a:off x="5349556" y="4056076"/>
            <a:ext cx="1519249" cy="630985"/>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2" name="任意多边形 11"/>
          <p:cNvSpPr/>
          <p:nvPr>
            <p:custDataLst>
              <p:tags r:id="rId11"/>
            </p:custDataLst>
          </p:nvPr>
        </p:nvSpPr>
        <p:spPr bwMode="auto">
          <a:xfrm>
            <a:off x="6829368" y="2886127"/>
            <a:ext cx="835682" cy="1479812"/>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29" name="任意多边形 28"/>
          <p:cNvSpPr/>
          <p:nvPr>
            <p:custDataLst>
              <p:tags r:id="rId12"/>
            </p:custDataLst>
          </p:nvPr>
        </p:nvSpPr>
        <p:spPr bwMode="auto">
          <a:xfrm>
            <a:off x="5276319" y="2309602"/>
            <a:ext cx="1936150" cy="1936149"/>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31" name="任意多边形 30"/>
          <p:cNvSpPr/>
          <p:nvPr>
            <p:custDataLst>
              <p:tags r:id="rId13"/>
            </p:custDataLst>
          </p:nvPr>
        </p:nvSpPr>
        <p:spPr bwMode="auto">
          <a:xfrm>
            <a:off x="5757923" y="2786122"/>
            <a:ext cx="1006841" cy="633934"/>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724024" y="3291236"/>
            <a:ext cx="915308" cy="477993"/>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5"/>
            </p:custDataLst>
          </p:nvPr>
        </p:nvSpPr>
        <p:spPr bwMode="auto">
          <a:xfrm>
            <a:off x="5917257" y="2982743"/>
            <a:ext cx="616986" cy="600034"/>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6079978" y="3142075"/>
            <a:ext cx="288154" cy="281372"/>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6174898" y="3233604"/>
            <a:ext cx="101701" cy="98312"/>
          </a:xfrm>
          <a:prstGeom prst="ellipse">
            <a:avLst/>
          </a:prstGeom>
          <a:solidFill>
            <a:srgbClr val="1F74AD">
              <a:lumMod val="75000"/>
            </a:srgbClr>
          </a:solidFill>
          <a:ln w="9525">
            <a:noFill/>
            <a:round/>
          </a:ln>
        </p:spPr>
        <p:txBody>
          <a:bodyPr anchor="ctr"/>
          <a:p>
            <a:pPr algn="ctr">
              <a:lnSpc>
                <a:spcPct val="130000"/>
              </a:lnSpc>
            </a:pPr>
          </a:p>
        </p:txBody>
      </p:sp>
      <p:sp>
        <p:nvSpPr>
          <p:cNvPr id="28" name="文本框 27"/>
          <p:cNvSpPr txBox="1"/>
          <p:nvPr>
            <p:custDataLst>
              <p:tags r:id="rId18"/>
            </p:custDataLst>
          </p:nvPr>
        </p:nvSpPr>
        <p:spPr bwMode="auto">
          <a:xfrm>
            <a:off x="1590040" y="1774190"/>
            <a:ext cx="3233420" cy="1808480"/>
          </a:xfrm>
          <a:prstGeom prst="rect">
            <a:avLst/>
          </a:prstGeom>
          <a:noFill/>
        </p:spPr>
        <p:txBody>
          <a:bodyPr wrap="square" lIns="90000" tIns="0" rIns="90000" bIns="46800"/>
          <a:p>
            <a:pPr algn="l">
              <a:lnSpc>
                <a:spcPct val="120000"/>
              </a:lnSpc>
            </a:pPr>
            <a:r>
              <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（一）放大状态 </a:t>
            </a:r>
            <a:endPar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gn="l">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三极管处于放大状态的条件是发射结正偏和集电结反偏，它对应于输出特性曲线上</a:t>
            </a:r>
            <a:r>
              <a:rPr lang="zh-CN" altLang="en-US" sz="1600" spc="15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I</a:t>
            </a:r>
            <a:r>
              <a:rPr lang="zh-CN" altLang="en-US" sz="1600" spc="150" baseline="-2500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B</a:t>
            </a:r>
            <a:r>
              <a:rPr lang="zh-CN" altLang="en-US" sz="1600" spc="150" dirty="0">
                <a:solidFill>
                  <a:srgbClr val="000000">
                    <a:lumMod val="85000"/>
                    <a:lumOff val="15000"/>
                  </a:srgbClr>
                </a:solidFill>
                <a:latin typeface="微软雅黑" panose="020B0503020204020204" charset="-122"/>
                <a:ea typeface="微软雅黑" panose="020B0503020204020204" charset="-122"/>
              </a:rPr>
              <a:t> &gt; 0 和</a:t>
            </a:r>
            <a:r>
              <a:rPr lang="zh-CN" altLang="en-US" sz="1600" spc="15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 U</a:t>
            </a:r>
            <a:r>
              <a:rPr lang="zh-CN" altLang="en-US" sz="1600" spc="150" baseline="-2500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CE</a:t>
            </a:r>
            <a:r>
              <a:rPr lang="zh-CN" altLang="en-US" sz="1600" spc="150" baseline="-25000" dirty="0">
                <a:solidFill>
                  <a:srgbClr val="000000">
                    <a:lumMod val="85000"/>
                    <a:lumOff val="15000"/>
                  </a:srgbClr>
                </a:solidFill>
                <a:latin typeface="微软雅黑" panose="020B0503020204020204" charset="-122"/>
                <a:ea typeface="微软雅黑" panose="020B0503020204020204" charset="-122"/>
              </a:rPr>
              <a:t> </a:t>
            </a:r>
            <a:r>
              <a:rPr lang="zh-CN" altLang="en-US" sz="1600" spc="150" dirty="0">
                <a:solidFill>
                  <a:srgbClr val="000000">
                    <a:lumMod val="85000"/>
                    <a:lumOff val="15000"/>
                  </a:srgbClr>
                </a:solidFill>
                <a:latin typeface="微软雅黑" panose="020B0503020204020204" charset="-122"/>
                <a:ea typeface="微软雅黑" panose="020B0503020204020204" charset="-122"/>
              </a:rPr>
              <a:t>&gt;1</a:t>
            </a:r>
            <a:r>
              <a:rPr lang="zh-CN" altLang="en-US" sz="1600" spc="150" dirty="0">
                <a:solidFill>
                  <a:srgbClr val="000000">
                    <a:lumMod val="85000"/>
                    <a:lumOff val="15000"/>
                  </a:srgbClr>
                </a:solidFill>
                <a:latin typeface="方正宋三简体" panose="03000509000000000000" charset="-122"/>
                <a:ea typeface="方正宋三简体" panose="03000509000000000000" charset="-122"/>
                <a:cs typeface="BodoniPS" panose="02070603060706090303" charset="0"/>
              </a:rPr>
              <a:t>V</a:t>
            </a:r>
            <a:r>
              <a:rPr lang="zh-CN" altLang="en-US" sz="1600" spc="150" dirty="0">
                <a:solidFill>
                  <a:srgbClr val="000000">
                    <a:lumMod val="85000"/>
                    <a:lumOff val="15000"/>
                  </a:srgbClr>
                </a:solidFill>
                <a:latin typeface="微软雅黑" panose="020B0503020204020204" charset="-122"/>
                <a:ea typeface="微软雅黑" panose="020B0503020204020204" charset="-122"/>
              </a:rPr>
              <a:t> 的区域。我们把这个区域叫放大区。</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26" name="文本框 25"/>
          <p:cNvSpPr txBox="1"/>
          <p:nvPr>
            <p:custDataLst>
              <p:tags r:id="rId19"/>
            </p:custDataLst>
          </p:nvPr>
        </p:nvSpPr>
        <p:spPr bwMode="auto">
          <a:xfrm>
            <a:off x="8290560" y="1729105"/>
            <a:ext cx="3212465" cy="1367790"/>
          </a:xfrm>
          <a:prstGeom prst="rect">
            <a:avLst/>
          </a:prstGeom>
          <a:noFill/>
        </p:spPr>
        <p:txBody>
          <a:bodyPr wrap="square" lIns="90000" tIns="0" rIns="90000" bIns="46800"/>
          <a:p>
            <a:pPr>
              <a:lnSpc>
                <a:spcPct val="120000"/>
              </a:lnSpc>
            </a:pPr>
            <a:r>
              <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（二）截止状态 </a:t>
            </a:r>
            <a:endPar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当三极管的基极开路或发射结处于反向偏置时， </a:t>
            </a:r>
            <a:r>
              <a:rPr lang="zh-CN" altLang="en-US" sz="1600" spc="15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I</a:t>
            </a:r>
            <a:r>
              <a:rPr lang="zh-CN" altLang="en-US" sz="1600" spc="150" baseline="-2500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C</a:t>
            </a:r>
            <a:r>
              <a:rPr lang="zh-CN" altLang="en-US" sz="1600" spc="150" dirty="0">
                <a:solidFill>
                  <a:srgbClr val="000000">
                    <a:lumMod val="85000"/>
                    <a:lumOff val="15000"/>
                  </a:srgbClr>
                </a:solidFill>
                <a:latin typeface="微软雅黑" panose="020B0503020204020204" charset="-122"/>
                <a:ea typeface="微软雅黑" panose="020B0503020204020204" charset="-122"/>
              </a:rPr>
              <a:t> ≈ 0 ，三极管处于截止状态。</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15" name="文本框 14"/>
          <p:cNvSpPr txBox="1"/>
          <p:nvPr>
            <p:custDataLst>
              <p:tags r:id="rId20"/>
            </p:custDataLst>
          </p:nvPr>
        </p:nvSpPr>
        <p:spPr bwMode="auto">
          <a:xfrm>
            <a:off x="7169150" y="4596765"/>
            <a:ext cx="2942590" cy="1346835"/>
          </a:xfrm>
          <a:prstGeom prst="rect">
            <a:avLst/>
          </a:prstGeom>
          <a:noFill/>
        </p:spPr>
        <p:txBody>
          <a:bodyPr wrap="square" lIns="90000" tIns="0" rIns="90000" bIns="46800"/>
          <a:p>
            <a:pPr>
              <a:lnSpc>
                <a:spcPct val="120000"/>
              </a:lnSpc>
            </a:pPr>
            <a:r>
              <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（三）饱和状态</a:t>
            </a:r>
            <a:endParaRPr lang="zh-CN" altLang="en-US" sz="1600" b="1" spc="15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当发射结、集电结都处于正向偏置时，三极管处于饱和状态，即 </a:t>
            </a:r>
            <a:r>
              <a:rPr lang="zh-CN" altLang="en-US" sz="1600" spc="15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I</a:t>
            </a:r>
            <a:r>
              <a:rPr lang="zh-CN" altLang="en-US" sz="1600" spc="150" baseline="-2500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C</a:t>
            </a:r>
            <a:r>
              <a:rPr lang="zh-CN" altLang="en-US" sz="1600" spc="150" dirty="0">
                <a:solidFill>
                  <a:srgbClr val="000000">
                    <a:lumMod val="85000"/>
                    <a:lumOff val="15000"/>
                  </a:srgbClr>
                </a:solidFill>
                <a:latin typeface="微软雅黑" panose="020B0503020204020204" charset="-122"/>
                <a:ea typeface="微软雅黑" panose="020B0503020204020204" charset="-122"/>
              </a:rPr>
              <a:t> 不受</a:t>
            </a:r>
            <a:r>
              <a:rPr lang="zh-CN" altLang="en-US" sz="1600" spc="15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 I</a:t>
            </a:r>
            <a:r>
              <a:rPr lang="zh-CN" altLang="en-US" sz="1600" spc="150" baseline="-25000" dirty="0">
                <a:solidFill>
                  <a:srgbClr val="000000">
                    <a:lumMod val="85000"/>
                    <a:lumOff val="15000"/>
                  </a:srgbClr>
                </a:solidFill>
                <a:latin typeface="BodoniPS" panose="02070603060706090303" charset="0"/>
                <a:ea typeface="微软雅黑" panose="020B0503020204020204" charset="-122"/>
                <a:cs typeface="BodoniPS" panose="02070603060706090303" charset="0"/>
              </a:rPr>
              <a:t>B</a:t>
            </a:r>
            <a:r>
              <a:rPr lang="zh-CN" altLang="en-US" sz="1600" spc="150" baseline="-25000" dirty="0">
                <a:solidFill>
                  <a:srgbClr val="000000">
                    <a:lumMod val="85000"/>
                    <a:lumOff val="15000"/>
                  </a:srgbClr>
                </a:solidFill>
                <a:latin typeface="微软雅黑" panose="020B0503020204020204" charset="-122"/>
                <a:ea typeface="微软雅黑" panose="020B0503020204020204" charset="-122"/>
              </a:rPr>
              <a:t> </a:t>
            </a:r>
            <a:r>
              <a:rPr lang="zh-CN" altLang="en-US" sz="1600" spc="150" dirty="0">
                <a:solidFill>
                  <a:srgbClr val="000000">
                    <a:lumMod val="85000"/>
                    <a:lumOff val="15000"/>
                  </a:srgbClr>
                </a:solidFill>
                <a:latin typeface="微软雅黑" panose="020B0503020204020204" charset="-122"/>
                <a:ea typeface="微软雅黑" panose="020B0503020204020204" charset="-122"/>
              </a:rPr>
              <a:t>控制。</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60420" y="302895"/>
            <a:ext cx="4835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五、三极管的主要参数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对角圆角矩形 4"/>
          <p:cNvSpPr/>
          <p:nvPr>
            <p:custDataLst>
              <p:tags r:id="rId1"/>
            </p:custDataLst>
          </p:nvPr>
        </p:nvSpPr>
        <p:spPr>
          <a:xfrm>
            <a:off x="1371762" y="1734053"/>
            <a:ext cx="2092080" cy="2022943"/>
          </a:xfrm>
          <a:prstGeom prst="round2DiagRect">
            <a:avLst>
              <a:gd name="adj1" fmla="val 33386"/>
              <a:gd name="adj2" fmla="val 0"/>
            </a:avLst>
          </a:prstGeom>
          <a:solidFill>
            <a:schemeClr val="accent5">
              <a:lumMod val="40000"/>
              <a:lumOff val="6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2"/>
            </p:custDataLst>
          </p:nvPr>
        </p:nvSpPr>
        <p:spPr>
          <a:xfrm>
            <a:off x="1701956" y="2063774"/>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（一）电流放大倍数</a:t>
            </a:r>
            <a:r>
              <a:rPr lang="zh-CN" altLang="en-US" sz="1600" b="1" i="1" spc="150">
                <a:solidFill>
                  <a:srgbClr val="FFFFFF"/>
                </a:solidFill>
                <a:latin typeface="Arial" panose="020B0604020202020204" pitchFamily="34" charset="0"/>
                <a:ea typeface="微软雅黑" panose="020B0503020204020204" charset="-122"/>
                <a:sym typeface="Symbol" panose="05050102010706020507" charset="0"/>
              </a:rPr>
              <a:t>β</a:t>
            </a: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 </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custDataLst>
              <p:tags r:id="rId3"/>
            </p:custDataLst>
          </p:nvPr>
        </p:nvSpPr>
        <p:spPr>
          <a:xfrm>
            <a:off x="1161951" y="1623256"/>
            <a:ext cx="749817" cy="749817"/>
          </a:xfrm>
          <a:prstGeom prst="ellipse">
            <a:avLst/>
          </a:prstGeom>
          <a:solidFill>
            <a:schemeClr val="accent1">
              <a:lumMod val="60000"/>
              <a:lumOff val="4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kumimoji="1" lang="zh-CN" altLang="en-US"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 name="对角圆角矩形 2"/>
          <p:cNvSpPr/>
          <p:nvPr>
            <p:custDataLst>
              <p:tags r:id="rId4"/>
            </p:custDataLst>
          </p:nvPr>
        </p:nvSpPr>
        <p:spPr>
          <a:xfrm>
            <a:off x="5162762" y="1735092"/>
            <a:ext cx="2092080" cy="2022943"/>
          </a:xfrm>
          <a:prstGeom prst="round2DiagRect">
            <a:avLst>
              <a:gd name="adj1" fmla="val 33386"/>
              <a:gd name="adj2" fmla="val 0"/>
            </a:avLst>
          </a:prstGeom>
          <a:solidFill>
            <a:schemeClr val="accent5">
              <a:lumMod val="40000"/>
              <a:lumOff val="6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5"/>
            </p:custDataLst>
          </p:nvPr>
        </p:nvSpPr>
        <p:spPr>
          <a:xfrm>
            <a:off x="5492956" y="2064813"/>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（二）穿透电流 </a:t>
            </a:r>
            <a:r>
              <a:rPr lang="zh-CN" altLang="en-US" sz="1600" b="1" spc="15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CEO</a:t>
            </a:r>
            <a:endPar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endParaRPr>
          </a:p>
        </p:txBody>
      </p:sp>
      <p:sp>
        <p:nvSpPr>
          <p:cNvPr id="4" name="椭圆 3"/>
          <p:cNvSpPr/>
          <p:nvPr>
            <p:custDataLst>
              <p:tags r:id="rId6"/>
            </p:custDataLst>
          </p:nvPr>
        </p:nvSpPr>
        <p:spPr>
          <a:xfrm>
            <a:off x="4952951" y="1624295"/>
            <a:ext cx="749817" cy="749817"/>
          </a:xfrm>
          <a:prstGeom prst="ellipse">
            <a:avLst/>
          </a:prstGeom>
          <a:solidFill>
            <a:schemeClr val="accent1">
              <a:lumMod val="60000"/>
              <a:lumOff val="4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kumimoji="1" lang="zh-CN" altLang="en-US"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3" name="对角圆角矩形 22"/>
          <p:cNvSpPr/>
          <p:nvPr>
            <p:custDataLst>
              <p:tags r:id="rId7"/>
            </p:custDataLst>
          </p:nvPr>
        </p:nvSpPr>
        <p:spPr>
          <a:xfrm>
            <a:off x="8953762" y="1679694"/>
            <a:ext cx="2092080" cy="2022943"/>
          </a:xfrm>
          <a:prstGeom prst="round2DiagRect">
            <a:avLst>
              <a:gd name="adj1" fmla="val 33386"/>
              <a:gd name="adj2" fmla="val 0"/>
            </a:avLst>
          </a:prstGeom>
          <a:solidFill>
            <a:schemeClr val="accent5">
              <a:lumMod val="40000"/>
              <a:lumOff val="6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8"/>
            </p:custDataLst>
          </p:nvPr>
        </p:nvSpPr>
        <p:spPr>
          <a:xfrm>
            <a:off x="9283700" y="2009140"/>
            <a:ext cx="1631315" cy="1363345"/>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（三）集射极反向击穿电压 </a:t>
            </a:r>
            <a:r>
              <a:rPr lang="zh-CN" altLang="en-US" sz="1600" b="1" spc="15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CE（BR</a:t>
            </a:r>
            <a:r>
              <a:rPr lang="zh-CN" altLang="en-US" sz="1600" b="1" spc="150" baseline="-25000">
                <a:solidFill>
                  <a:srgbClr val="FFFFFF"/>
                </a:solidFill>
                <a:latin typeface="Arial" panose="020B0604020202020204" pitchFamily="34" charset="0"/>
                <a:ea typeface="微软雅黑" panose="020B0503020204020204" charset="-122"/>
                <a:sym typeface="Arial" panose="020B0604020202020204" pitchFamily="34" charset="0"/>
              </a:rPr>
              <a:t>）</a:t>
            </a:r>
            <a:endParaRPr lang="zh-CN" altLang="en-US" sz="1600" b="1" spc="150" baseline="-250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9"/>
            </p:custDataLst>
          </p:nvPr>
        </p:nvSpPr>
        <p:spPr>
          <a:xfrm>
            <a:off x="8743951" y="1568897"/>
            <a:ext cx="749817" cy="749817"/>
          </a:xfrm>
          <a:prstGeom prst="ellipse">
            <a:avLst/>
          </a:prstGeom>
          <a:solidFill>
            <a:schemeClr val="accent1">
              <a:lumMod val="60000"/>
              <a:lumOff val="4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kumimoji="1" lang="zh-CN" altLang="en-US"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6" name="对角圆角矩形 5"/>
          <p:cNvSpPr/>
          <p:nvPr>
            <p:custDataLst>
              <p:tags r:id="rId10"/>
            </p:custDataLst>
          </p:nvPr>
        </p:nvSpPr>
        <p:spPr>
          <a:xfrm>
            <a:off x="1371762" y="4197514"/>
            <a:ext cx="2092080" cy="2022943"/>
          </a:xfrm>
          <a:prstGeom prst="round2DiagRect">
            <a:avLst>
              <a:gd name="adj1" fmla="val 33386"/>
              <a:gd name="adj2" fmla="val 0"/>
            </a:avLst>
          </a:prstGeom>
          <a:solidFill>
            <a:schemeClr val="accent5">
              <a:lumMod val="40000"/>
              <a:lumOff val="6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1"/>
            </p:custDataLst>
          </p:nvPr>
        </p:nvSpPr>
        <p:spPr>
          <a:xfrm>
            <a:off x="1701956" y="4527235"/>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（四）集电极最大允许电流</a:t>
            </a:r>
            <a:r>
              <a:rPr lang="zh-CN" altLang="en-US" sz="1600" b="1" spc="15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 I</a:t>
            </a:r>
            <a:r>
              <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CM</a:t>
            </a:r>
            <a:endPar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endParaRPr>
          </a:p>
        </p:txBody>
      </p:sp>
      <p:sp>
        <p:nvSpPr>
          <p:cNvPr id="17" name="椭圆 16"/>
          <p:cNvSpPr/>
          <p:nvPr>
            <p:custDataLst>
              <p:tags r:id="rId12"/>
            </p:custDataLst>
          </p:nvPr>
        </p:nvSpPr>
        <p:spPr>
          <a:xfrm>
            <a:off x="1161951" y="4086717"/>
            <a:ext cx="749817" cy="749817"/>
          </a:xfrm>
          <a:prstGeom prst="ellipse">
            <a:avLst/>
          </a:prstGeom>
          <a:solidFill>
            <a:schemeClr val="accent1">
              <a:lumMod val="60000"/>
              <a:lumOff val="4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04</a:t>
            </a:r>
            <a:endParaRPr kumimoji="1" lang="zh-CN" altLang="en-US"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对角圆角矩形 17"/>
          <p:cNvSpPr/>
          <p:nvPr>
            <p:custDataLst>
              <p:tags r:id="rId13"/>
            </p:custDataLst>
          </p:nvPr>
        </p:nvSpPr>
        <p:spPr>
          <a:xfrm>
            <a:off x="5162762" y="4198553"/>
            <a:ext cx="2092080" cy="2022943"/>
          </a:xfrm>
          <a:prstGeom prst="round2DiagRect">
            <a:avLst>
              <a:gd name="adj1" fmla="val 33386"/>
              <a:gd name="adj2" fmla="val 0"/>
            </a:avLst>
          </a:prstGeom>
          <a:solidFill>
            <a:schemeClr val="accent5">
              <a:lumMod val="40000"/>
              <a:lumOff val="6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4"/>
            </p:custDataLst>
          </p:nvPr>
        </p:nvSpPr>
        <p:spPr>
          <a:xfrm>
            <a:off x="5492956" y="4528274"/>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（五）集电极最大允许功耗 </a:t>
            </a:r>
            <a:r>
              <a:rPr lang="zh-CN" altLang="en-US" sz="1600" b="1" spc="15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P</a:t>
            </a:r>
            <a:r>
              <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rPr>
              <a:t>CM</a:t>
            </a:r>
            <a:endParaRPr lang="zh-CN" altLang="en-US" sz="1600" b="1" spc="150" baseline="-25000">
              <a:solidFill>
                <a:srgbClr val="FFFFFF"/>
              </a:solidFill>
              <a:latin typeface="BodoniPS" panose="02070603060706090303" charset="0"/>
              <a:ea typeface="微软雅黑" panose="020B0503020204020204" charset="-122"/>
              <a:cs typeface="BodoniPS" panose="02070603060706090303" charset="0"/>
              <a:sym typeface="Arial" panose="020B0604020202020204" pitchFamily="34" charset="0"/>
            </a:endParaRPr>
          </a:p>
        </p:txBody>
      </p:sp>
      <p:sp>
        <p:nvSpPr>
          <p:cNvPr id="37" name="椭圆 36"/>
          <p:cNvSpPr/>
          <p:nvPr>
            <p:custDataLst>
              <p:tags r:id="rId15"/>
            </p:custDataLst>
          </p:nvPr>
        </p:nvSpPr>
        <p:spPr>
          <a:xfrm>
            <a:off x="4952951" y="4087756"/>
            <a:ext cx="749817" cy="749817"/>
          </a:xfrm>
          <a:prstGeom prst="ellipse">
            <a:avLst/>
          </a:prstGeom>
          <a:solidFill>
            <a:schemeClr val="accent1">
              <a:lumMod val="60000"/>
              <a:lumOff val="40000"/>
            </a:scheme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05</a:t>
            </a:r>
            <a:endParaRPr kumimoji="1" lang="zh-CN" altLang="en-US" sz="2400" b="1" dirty="0">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 name="矩形 7"/>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60420" y="302895"/>
            <a:ext cx="4835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a:t>
            </a: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custDataLst>
              <p:tags r:id="rId1"/>
            </p:custDataLst>
          </p:nvPr>
        </p:nvSpPr>
        <p:spPr>
          <a:xfrm>
            <a:off x="1701956" y="2063774"/>
            <a:ext cx="1431692" cy="1363501"/>
          </a:xfrm>
          <a:prstGeom prst="rect">
            <a:avLst/>
          </a:prstGeom>
          <a:noFill/>
        </p:spPr>
        <p:txBody>
          <a:bodyPr wrap="square" rtlCol="0" anchor="ctr">
            <a:normAutofit/>
          </a:bodyPr>
          <a:p>
            <a:pPr algn="ctr">
              <a:lnSpc>
                <a:spcPct val="120000"/>
              </a:lnSpc>
            </a:pP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（一）电流放大倍数</a:t>
            </a:r>
            <a:r>
              <a:rPr lang="zh-CN" altLang="en-US" sz="1600" b="1" i="1" spc="150">
                <a:solidFill>
                  <a:srgbClr val="FFFFFF"/>
                </a:solidFill>
                <a:latin typeface="Arial" panose="020B0604020202020204" pitchFamily="34" charset="0"/>
                <a:ea typeface="微软雅黑" panose="020B0503020204020204" charset="-122"/>
                <a:sym typeface="Symbol" panose="05050102010706020507" charset="0"/>
              </a:rPr>
              <a:t>β</a:t>
            </a:r>
            <a:r>
              <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rPr>
              <a:t> </a:t>
            </a:r>
            <a:endParaRPr lang="zh-CN" altLang="en-US" sz="1600" b="1"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1852930" y="1067435"/>
            <a:ext cx="8134350" cy="5196840"/>
            <a:chOff x="2918" y="1800"/>
            <a:chExt cx="12810" cy="8184"/>
          </a:xfrm>
        </p:grpSpPr>
        <p:pic>
          <p:nvPicPr>
            <p:cNvPr id="10" name="三极管导通原理和它的三种状态">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2918" y="1800"/>
              <a:ext cx="12810" cy="7200"/>
            </a:xfrm>
            <a:prstGeom prst="rect">
              <a:avLst/>
            </a:prstGeom>
          </p:spPr>
        </p:pic>
        <p:sp>
          <p:nvSpPr>
            <p:cNvPr id="11" name="文本框 10"/>
            <p:cNvSpPr txBox="1"/>
            <p:nvPr/>
          </p:nvSpPr>
          <p:spPr>
            <a:xfrm>
              <a:off x="4935" y="9404"/>
              <a:ext cx="8331" cy="580"/>
            </a:xfrm>
            <a:prstGeom prst="rect">
              <a:avLst/>
            </a:prstGeom>
            <a:noFill/>
          </p:spPr>
          <p:txBody>
            <a:bodyPr wrap="square" rtlCol="0">
              <a:spAutoFit/>
            </a:bodyPr>
            <a:p>
              <a:pPr algn="ctr"/>
              <a:r>
                <a:rPr lang="zh-CN" altLang="en-US" b="1">
                  <a:solidFill>
                    <a:schemeClr val="accent1"/>
                  </a:solidFill>
                  <a:latin typeface="方正宋三简体" panose="03000509000000000000" charset="-122"/>
                  <a:ea typeface="方正宋三简体" panose="03000509000000000000" charset="-122"/>
                </a:rPr>
                <a:t>三极管导通原理和它的三种状态</a:t>
              </a:r>
              <a:endParaRPr lang="zh-CN" altLang="en-US" b="1">
                <a:solidFill>
                  <a:schemeClr val="accent1"/>
                </a:solidFill>
                <a:latin typeface="方正宋三简体" panose="03000509000000000000" charset="-122"/>
                <a:ea typeface="方正宋三简体" panose="03000509000000000000" charset="-122"/>
              </a:endParaRPr>
            </a:p>
          </p:txBody>
        </p:sp>
      </p:grpSp>
    </p:spTree>
  </p:cSld>
  <p:clrMapOvr>
    <a:masterClrMapping/>
  </p:clrMapOvr>
  <p:timing>
    <p:tnLst>
      <p:par>
        <p:cTn id="1" dur="indefinite" restart="never" nodeType="tmRoot">
          <p:childTnLst>
            <p:video fullScrn="0">
              <p:cMediaNode>
                <p:cTn id="2" fill="hold" display="1">
                  <p:stCondLst>
                    <p:cond delay="indefinite"/>
                  </p:stCondLst>
                </p:cTn>
                <p:tgtEl>
                  <p:spTgt spid="10"/>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三</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54455" y="2779395"/>
            <a:ext cx="4251960"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熟悉单管共射放大电路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600"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三极管放大电路可以放大微弱信号，广泛用于音像设备、电子仪器、测量、控制系统以及图像处理等各个领域，是应用最广泛的电子电路之一。</a:t>
            </a:r>
            <a:endParaRPr lang="zh-CN" altLang="en-US" sz="1600"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600"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放大器并不放大能量，放大器的作用是控制电源的能量，使其按输入信号变化的规律向负载供电，所以放大器的实质是用较小的信号控制较大的信号。共（发）射极连接的单管交流放大电路是三极管放大电路的基本形式。</a:t>
            </a:r>
            <a:endParaRPr lang="zh-CN" altLang="en-US" sz="1600"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3406893" y="2586140"/>
            <a:ext cx="4696874" cy="3589908"/>
            <a:chOff x="3747563" y="2135427"/>
            <a:chExt cx="4696874" cy="3589908"/>
          </a:xfrm>
        </p:grpSpPr>
        <p:sp>
          <p:nvSpPr>
            <p:cNvPr id="6"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4817428" y="2208010"/>
              <a:ext cx="3536738" cy="2376280"/>
            </a:xfrm>
            <a:custGeom>
              <a:avLst/>
              <a:gdLst>
                <a:gd name="T0" fmla="*/ 66 w 4919"/>
                <a:gd name="T1" fmla="*/ 3305 h 3305"/>
                <a:gd name="T2" fmla="*/ 0 w 4919"/>
                <a:gd name="T3" fmla="*/ 3234 h 3305"/>
                <a:gd name="T4" fmla="*/ 1679 w 4919"/>
                <a:gd name="T5" fmla="*/ 1661 h 3305"/>
                <a:gd name="T6" fmla="*/ 2500 w 4919"/>
                <a:gd name="T7" fmla="*/ 2446 h 3305"/>
                <a:gd name="T8" fmla="*/ 4850 w 4919"/>
                <a:gd name="T9" fmla="*/ 0 h 3305"/>
                <a:gd name="T10" fmla="*/ 4919 w 4919"/>
                <a:gd name="T11" fmla="*/ 66 h 3305"/>
                <a:gd name="T12" fmla="*/ 2502 w 4919"/>
                <a:gd name="T13" fmla="*/ 2579 h 3305"/>
                <a:gd name="T14" fmla="*/ 1679 w 4919"/>
                <a:gd name="T15" fmla="*/ 1793 h 3305"/>
                <a:gd name="T16" fmla="*/ 66 w 4919"/>
                <a:gd name="T17" fmla="*/ 3305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9" h="3305">
                  <a:moveTo>
                    <a:pt x="66" y="3305"/>
                  </a:moveTo>
                  <a:lnTo>
                    <a:pt x="0" y="3234"/>
                  </a:lnTo>
                  <a:lnTo>
                    <a:pt x="1679" y="1661"/>
                  </a:lnTo>
                  <a:lnTo>
                    <a:pt x="2500" y="2446"/>
                  </a:lnTo>
                  <a:lnTo>
                    <a:pt x="4850" y="0"/>
                  </a:lnTo>
                  <a:lnTo>
                    <a:pt x="4919" y="66"/>
                  </a:lnTo>
                  <a:lnTo>
                    <a:pt x="2502" y="2579"/>
                  </a:lnTo>
                  <a:lnTo>
                    <a:pt x="1679" y="1793"/>
                  </a:lnTo>
                  <a:lnTo>
                    <a:pt x="66" y="3305"/>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Oval 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47563" y="3812089"/>
              <a:ext cx="1911090" cy="1913246"/>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42"/>
            <p:cNvSpPr>
              <a:spLocks noChangeArrowheads="1"/>
            </p:cNvSpPr>
            <p:nvPr/>
          </p:nvSpPr>
          <p:spPr bwMode="auto">
            <a:xfrm>
              <a:off x="3803645" y="3869608"/>
              <a:ext cx="1798926" cy="179820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组合 8"/>
            <p:cNvGrpSpPr/>
            <p:nvPr/>
          </p:nvGrpSpPr>
          <p:grpSpPr>
            <a:xfrm>
              <a:off x="4111876" y="4380279"/>
              <a:ext cx="1190374" cy="791966"/>
              <a:chOff x="4001369" y="4306758"/>
              <a:chExt cx="1411388" cy="939008"/>
            </a:xfrm>
          </p:grpSpPr>
          <p:sp>
            <p:nvSpPr>
              <p:cNvPr id="32" name="Freeform 40"/>
              <p:cNvSpPr/>
              <p:nvPr/>
            </p:nvSpPr>
            <p:spPr bwMode="auto">
              <a:xfrm>
                <a:off x="4169613" y="4354930"/>
                <a:ext cx="1079931" cy="651410"/>
              </a:xfrm>
              <a:custGeom>
                <a:avLst/>
                <a:gdLst>
                  <a:gd name="connsiteX0" fmla="*/ 0 w 1345946"/>
                  <a:gd name="connsiteY0" fmla="*/ 0 h 811869"/>
                  <a:gd name="connsiteX1" fmla="*/ 1345946 w 1345946"/>
                  <a:gd name="connsiteY1" fmla="*/ 0 h 811869"/>
                  <a:gd name="connsiteX2" fmla="*/ 1345946 w 1345946"/>
                  <a:gd name="connsiteY2" fmla="*/ 811869 h 811869"/>
                  <a:gd name="connsiteX3" fmla="*/ 0 w 1345946"/>
                  <a:gd name="connsiteY3" fmla="*/ 811869 h 811869"/>
                </a:gdLst>
                <a:ahLst/>
                <a:cxnLst>
                  <a:cxn ang="0">
                    <a:pos x="connsiteX0" y="connsiteY0"/>
                  </a:cxn>
                  <a:cxn ang="0">
                    <a:pos x="connsiteX1" y="connsiteY1"/>
                  </a:cxn>
                  <a:cxn ang="0">
                    <a:pos x="connsiteX2" y="connsiteY2"/>
                  </a:cxn>
                  <a:cxn ang="0">
                    <a:pos x="connsiteX3" y="connsiteY3"/>
                  </a:cxn>
                </a:cxnLst>
                <a:rect l="l" t="t" r="r" b="b"/>
                <a:pathLst>
                  <a:path w="1345946" h="811869">
                    <a:moveTo>
                      <a:pt x="0" y="0"/>
                    </a:moveTo>
                    <a:lnTo>
                      <a:pt x="1345946" y="0"/>
                    </a:lnTo>
                    <a:lnTo>
                      <a:pt x="1345946" y="811869"/>
                    </a:lnTo>
                    <a:lnTo>
                      <a:pt x="0" y="811869"/>
                    </a:ln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3" name="Freeform 45"/>
              <p:cNvSpPr/>
              <p:nvPr/>
            </p:nvSpPr>
            <p:spPr bwMode="auto">
              <a:xfrm>
                <a:off x="4169613" y="4354931"/>
                <a:ext cx="1079931" cy="651410"/>
              </a:xfrm>
              <a:custGeom>
                <a:avLst/>
                <a:gdLst>
                  <a:gd name="T0" fmla="*/ 1502 w 1502"/>
                  <a:gd name="T1" fmla="*/ 906 h 906"/>
                  <a:gd name="T2" fmla="*/ 0 w 1502"/>
                  <a:gd name="T3" fmla="*/ 906 h 906"/>
                  <a:gd name="T4" fmla="*/ 0 w 1502"/>
                  <a:gd name="T5" fmla="*/ 0 h 906"/>
                </a:gdLst>
                <a:ahLst/>
                <a:cxnLst>
                  <a:cxn ang="0">
                    <a:pos x="T0" y="T1"/>
                  </a:cxn>
                  <a:cxn ang="0">
                    <a:pos x="T2" y="T3"/>
                  </a:cxn>
                  <a:cxn ang="0">
                    <a:pos x="T4" y="T5"/>
                  </a:cxn>
                </a:cxnLst>
                <a:rect l="0" t="0" r="r" b="b"/>
                <a:pathLst>
                  <a:path w="1502" h="906">
                    <a:moveTo>
                      <a:pt x="1502" y="906"/>
                    </a:moveTo>
                    <a:lnTo>
                      <a:pt x="0" y="9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4" name="Freeform 46"/>
              <p:cNvSpPr>
                <a:spLocks noEditPoints="1"/>
              </p:cNvSpPr>
              <p:nvPr/>
            </p:nvSpPr>
            <p:spPr bwMode="auto">
              <a:xfrm>
                <a:off x="4132226" y="4306758"/>
                <a:ext cx="1148954" cy="743441"/>
              </a:xfrm>
              <a:custGeom>
                <a:avLst/>
                <a:gdLst>
                  <a:gd name="T0" fmla="*/ 638 w 676"/>
                  <a:gd name="T1" fmla="*/ 0 h 437"/>
                  <a:gd name="T2" fmla="*/ 38 w 676"/>
                  <a:gd name="T3" fmla="*/ 0 h 437"/>
                  <a:gd name="T4" fmla="*/ 0 w 676"/>
                  <a:gd name="T5" fmla="*/ 36 h 437"/>
                  <a:gd name="T6" fmla="*/ 0 w 676"/>
                  <a:gd name="T7" fmla="*/ 401 h 437"/>
                  <a:gd name="T8" fmla="*/ 38 w 676"/>
                  <a:gd name="T9" fmla="*/ 437 h 437"/>
                  <a:gd name="T10" fmla="*/ 638 w 676"/>
                  <a:gd name="T11" fmla="*/ 437 h 437"/>
                  <a:gd name="T12" fmla="*/ 676 w 676"/>
                  <a:gd name="T13" fmla="*/ 401 h 437"/>
                  <a:gd name="T14" fmla="*/ 676 w 676"/>
                  <a:gd name="T15" fmla="*/ 36 h 437"/>
                  <a:gd name="T16" fmla="*/ 638 w 676"/>
                  <a:gd name="T17" fmla="*/ 0 h 437"/>
                  <a:gd name="T18" fmla="*/ 648 w 676"/>
                  <a:gd name="T19" fmla="*/ 402 h 437"/>
                  <a:gd name="T20" fmla="*/ 28 w 676"/>
                  <a:gd name="T21" fmla="*/ 402 h 437"/>
                  <a:gd name="T22" fmla="*/ 28 w 676"/>
                  <a:gd name="T23" fmla="*/ 35 h 437"/>
                  <a:gd name="T24" fmla="*/ 648 w 676"/>
                  <a:gd name="T25" fmla="*/ 35 h 437"/>
                  <a:gd name="T26" fmla="*/ 648 w 676"/>
                  <a:gd name="T27" fmla="*/ 40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6" h="437">
                    <a:moveTo>
                      <a:pt x="638" y="0"/>
                    </a:moveTo>
                    <a:cubicBezTo>
                      <a:pt x="38" y="0"/>
                      <a:pt x="38" y="0"/>
                      <a:pt x="38" y="0"/>
                    </a:cubicBezTo>
                    <a:cubicBezTo>
                      <a:pt x="17" y="0"/>
                      <a:pt x="0" y="16"/>
                      <a:pt x="0" y="36"/>
                    </a:cubicBezTo>
                    <a:cubicBezTo>
                      <a:pt x="0" y="401"/>
                      <a:pt x="0" y="401"/>
                      <a:pt x="0" y="401"/>
                    </a:cubicBezTo>
                    <a:cubicBezTo>
                      <a:pt x="0" y="421"/>
                      <a:pt x="17" y="437"/>
                      <a:pt x="38" y="437"/>
                    </a:cubicBezTo>
                    <a:cubicBezTo>
                      <a:pt x="638" y="437"/>
                      <a:pt x="638" y="437"/>
                      <a:pt x="638" y="437"/>
                    </a:cubicBezTo>
                    <a:cubicBezTo>
                      <a:pt x="659" y="437"/>
                      <a:pt x="676" y="421"/>
                      <a:pt x="676" y="401"/>
                    </a:cubicBezTo>
                    <a:cubicBezTo>
                      <a:pt x="676" y="36"/>
                      <a:pt x="676" y="36"/>
                      <a:pt x="676" y="36"/>
                    </a:cubicBezTo>
                    <a:cubicBezTo>
                      <a:pt x="676" y="16"/>
                      <a:pt x="659" y="0"/>
                      <a:pt x="638" y="0"/>
                    </a:cubicBezTo>
                    <a:close/>
                    <a:moveTo>
                      <a:pt x="648" y="402"/>
                    </a:moveTo>
                    <a:cubicBezTo>
                      <a:pt x="28" y="402"/>
                      <a:pt x="28" y="402"/>
                      <a:pt x="28" y="402"/>
                    </a:cubicBezTo>
                    <a:cubicBezTo>
                      <a:pt x="28" y="35"/>
                      <a:pt x="28" y="35"/>
                      <a:pt x="28" y="35"/>
                    </a:cubicBezTo>
                    <a:cubicBezTo>
                      <a:pt x="648" y="35"/>
                      <a:pt x="648" y="35"/>
                      <a:pt x="648" y="35"/>
                    </a:cubicBezTo>
                    <a:lnTo>
                      <a:pt x="648" y="40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5" name="Freeform 47"/>
              <p:cNvSpPr/>
              <p:nvPr/>
            </p:nvSpPr>
            <p:spPr bwMode="auto">
              <a:xfrm>
                <a:off x="4002807" y="5004183"/>
                <a:ext cx="1407792" cy="194129"/>
              </a:xfrm>
              <a:custGeom>
                <a:avLst/>
                <a:gdLst>
                  <a:gd name="T0" fmla="*/ 1745 w 1958"/>
                  <a:gd name="T1" fmla="*/ 0 h 270"/>
                  <a:gd name="T2" fmla="*/ 1133 w 1958"/>
                  <a:gd name="T3" fmla="*/ 0 h 270"/>
                  <a:gd name="T4" fmla="*/ 825 w 1958"/>
                  <a:gd name="T5" fmla="*/ 0 h 270"/>
                  <a:gd name="T6" fmla="*/ 211 w 1958"/>
                  <a:gd name="T7" fmla="*/ 0 h 270"/>
                  <a:gd name="T8" fmla="*/ 0 w 1958"/>
                  <a:gd name="T9" fmla="*/ 270 h 270"/>
                  <a:gd name="T10" fmla="*/ 825 w 1958"/>
                  <a:gd name="T11" fmla="*/ 270 h 270"/>
                  <a:gd name="T12" fmla="*/ 1133 w 1958"/>
                  <a:gd name="T13" fmla="*/ 270 h 270"/>
                  <a:gd name="T14" fmla="*/ 1958 w 1958"/>
                  <a:gd name="T15" fmla="*/ 270 h 270"/>
                  <a:gd name="T16" fmla="*/ 1745 w 1958"/>
                  <a:gd name="T1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8" h="270">
                    <a:moveTo>
                      <a:pt x="1745" y="0"/>
                    </a:moveTo>
                    <a:lnTo>
                      <a:pt x="1133" y="0"/>
                    </a:lnTo>
                    <a:lnTo>
                      <a:pt x="825" y="0"/>
                    </a:lnTo>
                    <a:lnTo>
                      <a:pt x="211" y="0"/>
                    </a:lnTo>
                    <a:lnTo>
                      <a:pt x="0" y="270"/>
                    </a:lnTo>
                    <a:lnTo>
                      <a:pt x="825" y="270"/>
                    </a:lnTo>
                    <a:lnTo>
                      <a:pt x="1133" y="270"/>
                    </a:lnTo>
                    <a:lnTo>
                      <a:pt x="1958" y="270"/>
                    </a:lnTo>
                    <a:lnTo>
                      <a:pt x="17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6" name="Freeform 48"/>
              <p:cNvSpPr/>
              <p:nvPr/>
            </p:nvSpPr>
            <p:spPr bwMode="auto">
              <a:xfrm>
                <a:off x="4001369" y="5198312"/>
                <a:ext cx="1411388" cy="47454"/>
              </a:xfrm>
              <a:custGeom>
                <a:avLst/>
                <a:gdLst>
                  <a:gd name="T0" fmla="*/ 829 w 830"/>
                  <a:gd name="T1" fmla="*/ 0 h 28"/>
                  <a:gd name="T2" fmla="*/ 480 w 830"/>
                  <a:gd name="T3" fmla="*/ 0 h 28"/>
                  <a:gd name="T4" fmla="*/ 350 w 830"/>
                  <a:gd name="T5" fmla="*/ 0 h 28"/>
                  <a:gd name="T6" fmla="*/ 1 w 830"/>
                  <a:gd name="T7" fmla="*/ 0 h 28"/>
                  <a:gd name="T8" fmla="*/ 63 w 830"/>
                  <a:gd name="T9" fmla="*/ 28 h 28"/>
                  <a:gd name="T10" fmla="*/ 348 w 830"/>
                  <a:gd name="T11" fmla="*/ 28 h 28"/>
                  <a:gd name="T12" fmla="*/ 482 w 830"/>
                  <a:gd name="T13" fmla="*/ 28 h 28"/>
                  <a:gd name="T14" fmla="*/ 767 w 830"/>
                  <a:gd name="T15" fmla="*/ 28 h 28"/>
                  <a:gd name="T16" fmla="*/ 829 w 8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0" h="28">
                    <a:moveTo>
                      <a:pt x="829" y="0"/>
                    </a:moveTo>
                    <a:cubicBezTo>
                      <a:pt x="480" y="0"/>
                      <a:pt x="480" y="0"/>
                      <a:pt x="480" y="0"/>
                    </a:cubicBezTo>
                    <a:cubicBezTo>
                      <a:pt x="350" y="0"/>
                      <a:pt x="350" y="0"/>
                      <a:pt x="350" y="0"/>
                    </a:cubicBezTo>
                    <a:cubicBezTo>
                      <a:pt x="1" y="0"/>
                      <a:pt x="1" y="0"/>
                      <a:pt x="1" y="0"/>
                    </a:cubicBezTo>
                    <a:cubicBezTo>
                      <a:pt x="1" y="0"/>
                      <a:pt x="0" y="28"/>
                      <a:pt x="63" y="28"/>
                    </a:cubicBezTo>
                    <a:cubicBezTo>
                      <a:pt x="100" y="28"/>
                      <a:pt x="240" y="28"/>
                      <a:pt x="348" y="28"/>
                    </a:cubicBezTo>
                    <a:cubicBezTo>
                      <a:pt x="423" y="28"/>
                      <a:pt x="482" y="28"/>
                      <a:pt x="482" y="28"/>
                    </a:cubicBezTo>
                    <a:cubicBezTo>
                      <a:pt x="590" y="28"/>
                      <a:pt x="730" y="28"/>
                      <a:pt x="767" y="28"/>
                    </a:cubicBezTo>
                    <a:cubicBezTo>
                      <a:pt x="830" y="28"/>
                      <a:pt x="829" y="0"/>
                      <a:pt x="829" y="0"/>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Freeform 49"/>
              <p:cNvSpPr/>
              <p:nvPr/>
            </p:nvSpPr>
            <p:spPr bwMode="auto">
              <a:xfrm>
                <a:off x="4002807" y="5004183"/>
                <a:ext cx="1407792" cy="194129"/>
              </a:xfrm>
              <a:custGeom>
                <a:avLst/>
                <a:gdLst>
                  <a:gd name="T0" fmla="*/ 1745 w 1958"/>
                  <a:gd name="T1" fmla="*/ 0 h 270"/>
                  <a:gd name="T2" fmla="*/ 1138 w 1958"/>
                  <a:gd name="T3" fmla="*/ 0 h 270"/>
                  <a:gd name="T4" fmla="*/ 1133 w 1958"/>
                  <a:gd name="T5" fmla="*/ 0 h 270"/>
                  <a:gd name="T6" fmla="*/ 825 w 1958"/>
                  <a:gd name="T7" fmla="*/ 0 h 270"/>
                  <a:gd name="T8" fmla="*/ 821 w 1958"/>
                  <a:gd name="T9" fmla="*/ 0 h 270"/>
                  <a:gd name="T10" fmla="*/ 211 w 1958"/>
                  <a:gd name="T11" fmla="*/ 0 h 270"/>
                  <a:gd name="T12" fmla="*/ 0 w 1958"/>
                  <a:gd name="T13" fmla="*/ 270 h 270"/>
                  <a:gd name="T14" fmla="*/ 825 w 1958"/>
                  <a:gd name="T15" fmla="*/ 270 h 270"/>
                  <a:gd name="T16" fmla="*/ 1133 w 1958"/>
                  <a:gd name="T17" fmla="*/ 270 h 270"/>
                  <a:gd name="T18" fmla="*/ 1958 w 1958"/>
                  <a:gd name="T19" fmla="*/ 270 h 270"/>
                  <a:gd name="T20" fmla="*/ 1745 w 1958"/>
                  <a:gd name="T2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270">
                    <a:moveTo>
                      <a:pt x="1745" y="0"/>
                    </a:moveTo>
                    <a:lnTo>
                      <a:pt x="1138" y="0"/>
                    </a:lnTo>
                    <a:lnTo>
                      <a:pt x="1133" y="0"/>
                    </a:lnTo>
                    <a:lnTo>
                      <a:pt x="825" y="0"/>
                    </a:lnTo>
                    <a:lnTo>
                      <a:pt x="821" y="0"/>
                    </a:lnTo>
                    <a:lnTo>
                      <a:pt x="211" y="0"/>
                    </a:lnTo>
                    <a:lnTo>
                      <a:pt x="0" y="270"/>
                    </a:lnTo>
                    <a:lnTo>
                      <a:pt x="825" y="270"/>
                    </a:lnTo>
                    <a:lnTo>
                      <a:pt x="1133" y="270"/>
                    </a:lnTo>
                    <a:lnTo>
                      <a:pt x="1958" y="270"/>
                    </a:lnTo>
                    <a:lnTo>
                      <a:pt x="1745"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0" name="Freeform 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8182651" y="2135427"/>
              <a:ext cx="261786" cy="252296"/>
            </a:xfrm>
            <a:custGeom>
              <a:avLst/>
              <a:gdLst>
                <a:gd name="T0" fmla="*/ 331 w 331"/>
                <a:gd name="T1" fmla="*/ 319 h 319"/>
                <a:gd name="T2" fmla="*/ 316 w 331"/>
                <a:gd name="T3" fmla="*/ 0 h 319"/>
                <a:gd name="T4" fmla="*/ 0 w 331"/>
                <a:gd name="T5" fmla="*/ 12 h 319"/>
                <a:gd name="T6" fmla="*/ 331 w 331"/>
                <a:gd name="T7" fmla="*/ 319 h 319"/>
              </a:gdLst>
              <a:ahLst/>
              <a:cxnLst>
                <a:cxn ang="0">
                  <a:pos x="T0" y="T1"/>
                </a:cxn>
                <a:cxn ang="0">
                  <a:pos x="T2" y="T3"/>
                </a:cxn>
                <a:cxn ang="0">
                  <a:pos x="T4" y="T5"/>
                </a:cxn>
                <a:cxn ang="0">
                  <a:pos x="T6" y="T7"/>
                </a:cxn>
              </a:cxnLst>
              <a:rect l="0" t="0" r="r" b="b"/>
              <a:pathLst>
                <a:path w="331" h="319">
                  <a:moveTo>
                    <a:pt x="331" y="319"/>
                  </a:moveTo>
                  <a:lnTo>
                    <a:pt x="316" y="0"/>
                  </a:lnTo>
                  <a:lnTo>
                    <a:pt x="0" y="12"/>
                  </a:lnTo>
                  <a:lnTo>
                    <a:pt x="331" y="319"/>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4"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815394" y="3241926"/>
              <a:ext cx="389695" cy="389696"/>
              <a:chOff x="5497307" y="3138235"/>
              <a:chExt cx="485687" cy="485688"/>
            </a:xfrm>
          </p:grpSpPr>
          <p:sp>
            <p:nvSpPr>
              <p:cNvPr id="29" name="Oval 52"/>
              <p:cNvSpPr>
                <a:spLocks noChangeArrowheads="1"/>
              </p:cNvSpPr>
              <p:nvPr/>
            </p:nvSpPr>
            <p:spPr bwMode="auto">
              <a:xfrm>
                <a:off x="5497307" y="3138235"/>
                <a:ext cx="485687" cy="48568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0" name="Oval 53"/>
              <p:cNvSpPr>
                <a:spLocks noChangeArrowheads="1"/>
              </p:cNvSpPr>
              <p:nvPr/>
            </p:nvSpPr>
            <p:spPr bwMode="auto">
              <a:xfrm>
                <a:off x="5520606" y="3161533"/>
                <a:ext cx="436402" cy="43729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1" name="Freeform 54"/>
              <p:cNvSpPr/>
              <p:nvPr/>
            </p:nvSpPr>
            <p:spPr bwMode="auto">
              <a:xfrm>
                <a:off x="5618824" y="3295038"/>
                <a:ext cx="257890" cy="152705"/>
              </a:xfrm>
              <a:custGeom>
                <a:avLst/>
                <a:gdLst>
                  <a:gd name="T0" fmla="*/ 134 w 172"/>
                  <a:gd name="T1" fmla="*/ 28 h 102"/>
                  <a:gd name="T2" fmla="*/ 132 w 172"/>
                  <a:gd name="T3" fmla="*/ 28 h 102"/>
                  <a:gd name="T4" fmla="*/ 86 w 172"/>
                  <a:gd name="T5" fmla="*/ 0 h 102"/>
                  <a:gd name="T6" fmla="*/ 39 w 172"/>
                  <a:gd name="T7" fmla="*/ 28 h 102"/>
                  <a:gd name="T8" fmla="*/ 37 w 172"/>
                  <a:gd name="T9" fmla="*/ 28 h 102"/>
                  <a:gd name="T10" fmla="*/ 0 w 172"/>
                  <a:gd name="T11" fmla="*/ 65 h 102"/>
                  <a:gd name="T12" fmla="*/ 37 w 172"/>
                  <a:gd name="T13" fmla="*/ 102 h 102"/>
                  <a:gd name="T14" fmla="*/ 72 w 172"/>
                  <a:gd name="T15" fmla="*/ 102 h 102"/>
                  <a:gd name="T16" fmla="*/ 72 w 172"/>
                  <a:gd name="T17" fmla="*/ 86 h 102"/>
                  <a:gd name="T18" fmla="*/ 43 w 172"/>
                  <a:gd name="T19" fmla="*/ 86 h 102"/>
                  <a:gd name="T20" fmla="*/ 86 w 172"/>
                  <a:gd name="T21" fmla="*/ 47 h 102"/>
                  <a:gd name="T22" fmla="*/ 130 w 172"/>
                  <a:gd name="T23" fmla="*/ 86 h 102"/>
                  <a:gd name="T24" fmla="*/ 96 w 172"/>
                  <a:gd name="T25" fmla="*/ 86 h 102"/>
                  <a:gd name="T26" fmla="*/ 96 w 172"/>
                  <a:gd name="T27" fmla="*/ 102 h 102"/>
                  <a:gd name="T28" fmla="*/ 134 w 172"/>
                  <a:gd name="T29" fmla="*/ 102 h 102"/>
                  <a:gd name="T30" fmla="*/ 172 w 172"/>
                  <a:gd name="T31" fmla="*/ 65 h 102"/>
                  <a:gd name="T32" fmla="*/ 134 w 172"/>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02">
                    <a:moveTo>
                      <a:pt x="134" y="28"/>
                    </a:moveTo>
                    <a:cubicBezTo>
                      <a:pt x="134" y="28"/>
                      <a:pt x="133" y="28"/>
                      <a:pt x="132" y="28"/>
                    </a:cubicBezTo>
                    <a:cubicBezTo>
                      <a:pt x="124" y="11"/>
                      <a:pt x="106" y="0"/>
                      <a:pt x="86" y="0"/>
                    </a:cubicBezTo>
                    <a:cubicBezTo>
                      <a:pt x="65" y="0"/>
                      <a:pt x="48" y="11"/>
                      <a:pt x="39" y="28"/>
                    </a:cubicBezTo>
                    <a:cubicBezTo>
                      <a:pt x="38" y="28"/>
                      <a:pt x="38" y="28"/>
                      <a:pt x="37" y="28"/>
                    </a:cubicBezTo>
                    <a:cubicBezTo>
                      <a:pt x="16" y="28"/>
                      <a:pt x="0" y="44"/>
                      <a:pt x="0" y="65"/>
                    </a:cubicBezTo>
                    <a:cubicBezTo>
                      <a:pt x="0" y="85"/>
                      <a:pt x="16" y="102"/>
                      <a:pt x="37" y="102"/>
                    </a:cubicBezTo>
                    <a:cubicBezTo>
                      <a:pt x="72" y="102"/>
                      <a:pt x="72" y="102"/>
                      <a:pt x="72" y="102"/>
                    </a:cubicBezTo>
                    <a:cubicBezTo>
                      <a:pt x="72" y="86"/>
                      <a:pt x="72" y="86"/>
                      <a:pt x="72" y="86"/>
                    </a:cubicBezTo>
                    <a:cubicBezTo>
                      <a:pt x="43" y="86"/>
                      <a:pt x="43" y="86"/>
                      <a:pt x="43" y="86"/>
                    </a:cubicBezTo>
                    <a:cubicBezTo>
                      <a:pt x="86" y="47"/>
                      <a:pt x="86" y="47"/>
                      <a:pt x="86" y="47"/>
                    </a:cubicBezTo>
                    <a:cubicBezTo>
                      <a:pt x="130" y="86"/>
                      <a:pt x="130" y="86"/>
                      <a:pt x="130" y="86"/>
                    </a:cubicBezTo>
                    <a:cubicBezTo>
                      <a:pt x="96" y="86"/>
                      <a:pt x="96" y="86"/>
                      <a:pt x="96" y="86"/>
                    </a:cubicBezTo>
                    <a:cubicBezTo>
                      <a:pt x="96" y="102"/>
                      <a:pt x="96" y="102"/>
                      <a:pt x="96" y="102"/>
                    </a:cubicBezTo>
                    <a:cubicBezTo>
                      <a:pt x="134" y="102"/>
                      <a:pt x="134" y="102"/>
                      <a:pt x="134" y="102"/>
                    </a:cubicBezTo>
                    <a:cubicBezTo>
                      <a:pt x="155" y="102"/>
                      <a:pt x="172" y="85"/>
                      <a:pt x="172" y="65"/>
                    </a:cubicBezTo>
                    <a:cubicBezTo>
                      <a:pt x="172" y="44"/>
                      <a:pt x="155" y="28"/>
                      <a:pt x="13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44575" y="3657505"/>
              <a:ext cx="626964" cy="629121"/>
              <a:chOff x="6156839" y="3656182"/>
              <a:chExt cx="781401" cy="784090"/>
            </a:xfrm>
          </p:grpSpPr>
          <p:sp>
            <p:nvSpPr>
              <p:cNvPr id="20" name="Oval 55"/>
              <p:cNvSpPr>
                <a:spLocks noChangeArrowheads="1"/>
              </p:cNvSpPr>
              <p:nvPr/>
            </p:nvSpPr>
            <p:spPr bwMode="auto">
              <a:xfrm>
                <a:off x="6156839" y="3656182"/>
                <a:ext cx="781401" cy="784090"/>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Oval 56"/>
              <p:cNvSpPr>
                <a:spLocks noChangeArrowheads="1"/>
              </p:cNvSpPr>
              <p:nvPr/>
            </p:nvSpPr>
            <p:spPr bwMode="auto">
              <a:xfrm>
                <a:off x="6194475" y="3696507"/>
                <a:ext cx="706129" cy="705233"/>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2" name="Group 31"/>
              <p:cNvGrpSpPr/>
              <p:nvPr/>
            </p:nvGrpSpPr>
            <p:grpSpPr>
              <a:xfrm>
                <a:off x="6362046" y="3830026"/>
                <a:ext cx="311844" cy="404143"/>
                <a:chOff x="6386337" y="3714908"/>
                <a:chExt cx="311844" cy="404143"/>
              </a:xfrm>
            </p:grpSpPr>
            <p:sp>
              <p:nvSpPr>
                <p:cNvPr id="23" name="Freeform 57"/>
                <p:cNvSpPr/>
                <p:nvPr/>
              </p:nvSpPr>
              <p:spPr bwMode="auto">
                <a:xfrm>
                  <a:off x="6394402" y="4072453"/>
                  <a:ext cx="60039" cy="46597"/>
                </a:xfrm>
                <a:custGeom>
                  <a:avLst/>
                  <a:gdLst>
                    <a:gd name="T0" fmla="*/ 16 w 28"/>
                    <a:gd name="T1" fmla="*/ 0 h 22"/>
                    <a:gd name="T2" fmla="*/ 13 w 28"/>
                    <a:gd name="T3" fmla="*/ 0 h 22"/>
                    <a:gd name="T4" fmla="*/ 0 w 28"/>
                    <a:gd name="T5" fmla="*/ 8 h 22"/>
                    <a:gd name="T6" fmla="*/ 0 w 28"/>
                    <a:gd name="T7" fmla="*/ 12 h 22"/>
                    <a:gd name="T8" fmla="*/ 13 w 28"/>
                    <a:gd name="T9" fmla="*/ 22 h 22"/>
                    <a:gd name="T10" fmla="*/ 16 w 28"/>
                    <a:gd name="T11" fmla="*/ 22 h 22"/>
                    <a:gd name="T12" fmla="*/ 28 w 28"/>
                    <a:gd name="T13" fmla="*/ 12 h 22"/>
                    <a:gd name="T14" fmla="*/ 28 w 28"/>
                    <a:gd name="T15" fmla="*/ 8 h 22"/>
                    <a:gd name="T16" fmla="*/ 1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16" y="0"/>
                      </a:moveTo>
                      <a:cubicBezTo>
                        <a:pt x="13" y="0"/>
                        <a:pt x="13" y="0"/>
                        <a:pt x="13" y="0"/>
                      </a:cubicBezTo>
                      <a:cubicBezTo>
                        <a:pt x="7" y="0"/>
                        <a:pt x="0" y="2"/>
                        <a:pt x="0" y="8"/>
                      </a:cubicBezTo>
                      <a:cubicBezTo>
                        <a:pt x="0" y="12"/>
                        <a:pt x="0" y="12"/>
                        <a:pt x="0" y="12"/>
                      </a:cubicBezTo>
                      <a:cubicBezTo>
                        <a:pt x="0" y="18"/>
                        <a:pt x="7" y="22"/>
                        <a:pt x="13" y="22"/>
                      </a:cubicBezTo>
                      <a:cubicBezTo>
                        <a:pt x="16" y="22"/>
                        <a:pt x="16" y="22"/>
                        <a:pt x="16" y="22"/>
                      </a:cubicBezTo>
                      <a:cubicBezTo>
                        <a:pt x="22" y="22"/>
                        <a:pt x="28" y="18"/>
                        <a:pt x="28" y="12"/>
                      </a:cubicBezTo>
                      <a:cubicBezTo>
                        <a:pt x="28" y="8"/>
                        <a:pt x="28" y="8"/>
                        <a:pt x="28" y="8"/>
                      </a:cubicBezTo>
                      <a:cubicBezTo>
                        <a:pt x="28" y="2"/>
                        <a:pt x="22" y="0"/>
                        <a:pt x="16"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Freeform 58"/>
                <p:cNvSpPr/>
                <p:nvPr/>
              </p:nvSpPr>
              <p:spPr bwMode="auto">
                <a:xfrm>
                  <a:off x="6458025" y="4017791"/>
                  <a:ext cx="55558" cy="101260"/>
                </a:xfrm>
                <a:custGeom>
                  <a:avLst/>
                  <a:gdLst>
                    <a:gd name="T0" fmla="*/ 14 w 26"/>
                    <a:gd name="T1" fmla="*/ 0 h 48"/>
                    <a:gd name="T2" fmla="*/ 10 w 26"/>
                    <a:gd name="T3" fmla="*/ 0 h 48"/>
                    <a:gd name="T4" fmla="*/ 0 w 26"/>
                    <a:gd name="T5" fmla="*/ 9 h 48"/>
                    <a:gd name="T6" fmla="*/ 0 w 26"/>
                    <a:gd name="T7" fmla="*/ 38 h 48"/>
                    <a:gd name="T8" fmla="*/ 10 w 26"/>
                    <a:gd name="T9" fmla="*/ 48 h 48"/>
                    <a:gd name="T10" fmla="*/ 14 w 26"/>
                    <a:gd name="T11" fmla="*/ 48 h 48"/>
                    <a:gd name="T12" fmla="*/ 26 w 26"/>
                    <a:gd name="T13" fmla="*/ 38 h 48"/>
                    <a:gd name="T14" fmla="*/ 26 w 26"/>
                    <a:gd name="T15" fmla="*/ 9 h 48"/>
                    <a:gd name="T16" fmla="*/ 14 w 2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14" y="0"/>
                      </a:moveTo>
                      <a:cubicBezTo>
                        <a:pt x="10" y="0"/>
                        <a:pt x="10" y="0"/>
                        <a:pt x="10" y="0"/>
                      </a:cubicBezTo>
                      <a:cubicBezTo>
                        <a:pt x="4" y="0"/>
                        <a:pt x="0" y="3"/>
                        <a:pt x="0" y="9"/>
                      </a:cubicBezTo>
                      <a:cubicBezTo>
                        <a:pt x="0" y="38"/>
                        <a:pt x="0" y="38"/>
                        <a:pt x="0" y="38"/>
                      </a:cubicBezTo>
                      <a:cubicBezTo>
                        <a:pt x="0" y="44"/>
                        <a:pt x="4" y="48"/>
                        <a:pt x="10" y="48"/>
                      </a:cubicBezTo>
                      <a:cubicBezTo>
                        <a:pt x="14" y="48"/>
                        <a:pt x="14" y="48"/>
                        <a:pt x="14" y="48"/>
                      </a:cubicBezTo>
                      <a:cubicBezTo>
                        <a:pt x="20" y="48"/>
                        <a:pt x="26" y="44"/>
                        <a:pt x="26" y="38"/>
                      </a:cubicBezTo>
                      <a:cubicBezTo>
                        <a:pt x="26" y="9"/>
                        <a:pt x="26" y="9"/>
                        <a:pt x="26" y="9"/>
                      </a:cubicBezTo>
                      <a:cubicBezTo>
                        <a:pt x="26" y="3"/>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5" name="Freeform 59"/>
                <p:cNvSpPr/>
                <p:nvPr/>
              </p:nvSpPr>
              <p:spPr bwMode="auto">
                <a:xfrm>
                  <a:off x="6524337" y="3971193"/>
                  <a:ext cx="50182" cy="147857"/>
                </a:xfrm>
                <a:custGeom>
                  <a:avLst/>
                  <a:gdLst>
                    <a:gd name="T0" fmla="*/ 14 w 24"/>
                    <a:gd name="T1" fmla="*/ 0 h 70"/>
                    <a:gd name="T2" fmla="*/ 11 w 24"/>
                    <a:gd name="T3" fmla="*/ 0 h 70"/>
                    <a:gd name="T4" fmla="*/ 0 w 24"/>
                    <a:gd name="T5" fmla="*/ 12 h 70"/>
                    <a:gd name="T6" fmla="*/ 0 w 24"/>
                    <a:gd name="T7" fmla="*/ 60 h 70"/>
                    <a:gd name="T8" fmla="*/ 11 w 24"/>
                    <a:gd name="T9" fmla="*/ 70 h 70"/>
                    <a:gd name="T10" fmla="*/ 14 w 24"/>
                    <a:gd name="T11" fmla="*/ 70 h 70"/>
                    <a:gd name="T12" fmla="*/ 24 w 24"/>
                    <a:gd name="T13" fmla="*/ 60 h 70"/>
                    <a:gd name="T14" fmla="*/ 24 w 24"/>
                    <a:gd name="T15" fmla="*/ 12 h 70"/>
                    <a:gd name="T16" fmla="*/ 14 w 2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0">
                      <a:moveTo>
                        <a:pt x="14" y="0"/>
                      </a:moveTo>
                      <a:cubicBezTo>
                        <a:pt x="11" y="0"/>
                        <a:pt x="11" y="0"/>
                        <a:pt x="11" y="0"/>
                      </a:cubicBezTo>
                      <a:cubicBezTo>
                        <a:pt x="5" y="0"/>
                        <a:pt x="0" y="6"/>
                        <a:pt x="0" y="12"/>
                      </a:cubicBezTo>
                      <a:cubicBezTo>
                        <a:pt x="0" y="60"/>
                        <a:pt x="0" y="60"/>
                        <a:pt x="0" y="60"/>
                      </a:cubicBezTo>
                      <a:cubicBezTo>
                        <a:pt x="0" y="65"/>
                        <a:pt x="5" y="70"/>
                        <a:pt x="11" y="70"/>
                      </a:cubicBezTo>
                      <a:cubicBezTo>
                        <a:pt x="14" y="70"/>
                        <a:pt x="14" y="70"/>
                        <a:pt x="14" y="70"/>
                      </a:cubicBezTo>
                      <a:cubicBezTo>
                        <a:pt x="20" y="70"/>
                        <a:pt x="24" y="65"/>
                        <a:pt x="24" y="60"/>
                      </a:cubicBezTo>
                      <a:cubicBezTo>
                        <a:pt x="24" y="12"/>
                        <a:pt x="24" y="12"/>
                        <a:pt x="24" y="12"/>
                      </a:cubicBezTo>
                      <a:cubicBezTo>
                        <a:pt x="24" y="6"/>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Freeform 60"/>
                <p:cNvSpPr/>
                <p:nvPr/>
              </p:nvSpPr>
              <p:spPr bwMode="auto">
                <a:xfrm>
                  <a:off x="6583480" y="3920115"/>
                  <a:ext cx="51078" cy="198935"/>
                </a:xfrm>
                <a:custGeom>
                  <a:avLst/>
                  <a:gdLst>
                    <a:gd name="T0" fmla="*/ 24 w 24"/>
                    <a:gd name="T1" fmla="*/ 11 h 94"/>
                    <a:gd name="T2" fmla="*/ 13 w 24"/>
                    <a:gd name="T3" fmla="*/ 0 h 94"/>
                    <a:gd name="T4" fmla="*/ 11 w 24"/>
                    <a:gd name="T5" fmla="*/ 0 h 94"/>
                    <a:gd name="T6" fmla="*/ 0 w 24"/>
                    <a:gd name="T7" fmla="*/ 11 h 94"/>
                    <a:gd name="T8" fmla="*/ 0 w 24"/>
                    <a:gd name="T9" fmla="*/ 83 h 94"/>
                    <a:gd name="T10" fmla="*/ 11 w 24"/>
                    <a:gd name="T11" fmla="*/ 94 h 94"/>
                    <a:gd name="T12" fmla="*/ 13 w 24"/>
                    <a:gd name="T13" fmla="*/ 94 h 94"/>
                    <a:gd name="T14" fmla="*/ 24 w 24"/>
                    <a:gd name="T15" fmla="*/ 83 h 94"/>
                    <a:gd name="T16" fmla="*/ 24 w 24"/>
                    <a:gd name="T1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94">
                      <a:moveTo>
                        <a:pt x="24" y="11"/>
                      </a:moveTo>
                      <a:cubicBezTo>
                        <a:pt x="24" y="5"/>
                        <a:pt x="19" y="0"/>
                        <a:pt x="13" y="0"/>
                      </a:cubicBezTo>
                      <a:cubicBezTo>
                        <a:pt x="11" y="0"/>
                        <a:pt x="11" y="0"/>
                        <a:pt x="11" y="0"/>
                      </a:cubicBezTo>
                      <a:cubicBezTo>
                        <a:pt x="5" y="0"/>
                        <a:pt x="0" y="5"/>
                        <a:pt x="0" y="11"/>
                      </a:cubicBezTo>
                      <a:cubicBezTo>
                        <a:pt x="0" y="83"/>
                        <a:pt x="0" y="83"/>
                        <a:pt x="0" y="83"/>
                      </a:cubicBezTo>
                      <a:cubicBezTo>
                        <a:pt x="0" y="89"/>
                        <a:pt x="5" y="94"/>
                        <a:pt x="11" y="94"/>
                      </a:cubicBezTo>
                      <a:cubicBezTo>
                        <a:pt x="13" y="94"/>
                        <a:pt x="13" y="94"/>
                        <a:pt x="13" y="94"/>
                      </a:cubicBezTo>
                      <a:cubicBezTo>
                        <a:pt x="19" y="94"/>
                        <a:pt x="24" y="89"/>
                        <a:pt x="24" y="83"/>
                      </a:cubicBezTo>
                      <a:lnTo>
                        <a:pt x="24" y="1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7" name="Freeform 61"/>
                <p:cNvSpPr/>
                <p:nvPr/>
              </p:nvSpPr>
              <p:spPr bwMode="auto">
                <a:xfrm>
                  <a:off x="6647103" y="3865453"/>
                  <a:ext cx="51078" cy="253597"/>
                </a:xfrm>
                <a:custGeom>
                  <a:avLst/>
                  <a:gdLst>
                    <a:gd name="T0" fmla="*/ 13 w 24"/>
                    <a:gd name="T1" fmla="*/ 0 h 120"/>
                    <a:gd name="T2" fmla="*/ 11 w 24"/>
                    <a:gd name="T3" fmla="*/ 0 h 120"/>
                    <a:gd name="T4" fmla="*/ 0 w 24"/>
                    <a:gd name="T5" fmla="*/ 12 h 120"/>
                    <a:gd name="T6" fmla="*/ 0 w 24"/>
                    <a:gd name="T7" fmla="*/ 109 h 120"/>
                    <a:gd name="T8" fmla="*/ 11 w 24"/>
                    <a:gd name="T9" fmla="*/ 120 h 120"/>
                    <a:gd name="T10" fmla="*/ 13 w 24"/>
                    <a:gd name="T11" fmla="*/ 120 h 120"/>
                    <a:gd name="T12" fmla="*/ 24 w 24"/>
                    <a:gd name="T13" fmla="*/ 109 h 120"/>
                    <a:gd name="T14" fmla="*/ 24 w 24"/>
                    <a:gd name="T15" fmla="*/ 12 h 120"/>
                    <a:gd name="T16" fmla="*/ 13 w 2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0">
                      <a:moveTo>
                        <a:pt x="13" y="0"/>
                      </a:moveTo>
                      <a:cubicBezTo>
                        <a:pt x="11" y="0"/>
                        <a:pt x="11" y="0"/>
                        <a:pt x="11" y="0"/>
                      </a:cubicBezTo>
                      <a:cubicBezTo>
                        <a:pt x="5" y="0"/>
                        <a:pt x="0" y="6"/>
                        <a:pt x="0" y="12"/>
                      </a:cubicBezTo>
                      <a:cubicBezTo>
                        <a:pt x="0" y="109"/>
                        <a:pt x="0" y="109"/>
                        <a:pt x="0" y="109"/>
                      </a:cubicBezTo>
                      <a:cubicBezTo>
                        <a:pt x="0" y="115"/>
                        <a:pt x="5" y="120"/>
                        <a:pt x="11" y="120"/>
                      </a:cubicBezTo>
                      <a:cubicBezTo>
                        <a:pt x="13" y="120"/>
                        <a:pt x="13" y="120"/>
                        <a:pt x="13" y="120"/>
                      </a:cubicBezTo>
                      <a:cubicBezTo>
                        <a:pt x="19" y="120"/>
                        <a:pt x="24" y="115"/>
                        <a:pt x="24" y="109"/>
                      </a:cubicBezTo>
                      <a:cubicBezTo>
                        <a:pt x="24" y="12"/>
                        <a:pt x="24" y="12"/>
                        <a:pt x="24" y="12"/>
                      </a:cubicBezTo>
                      <a:cubicBezTo>
                        <a:pt x="24" y="6"/>
                        <a:pt x="19" y="0"/>
                        <a:pt x="1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8" name="Freeform 62"/>
                <p:cNvSpPr/>
                <p:nvPr/>
              </p:nvSpPr>
              <p:spPr bwMode="auto">
                <a:xfrm>
                  <a:off x="6386337" y="3714908"/>
                  <a:ext cx="311844" cy="273311"/>
                </a:xfrm>
                <a:custGeom>
                  <a:avLst/>
                  <a:gdLst>
                    <a:gd name="T0" fmla="*/ 146 w 147"/>
                    <a:gd name="T1" fmla="*/ 6 h 129"/>
                    <a:gd name="T2" fmla="*/ 135 w 147"/>
                    <a:gd name="T3" fmla="*/ 2 h 129"/>
                    <a:gd name="T4" fmla="*/ 98 w 147"/>
                    <a:gd name="T5" fmla="*/ 16 h 129"/>
                    <a:gd name="T6" fmla="*/ 93 w 147"/>
                    <a:gd name="T7" fmla="*/ 27 h 129"/>
                    <a:gd name="T8" fmla="*/ 101 w 147"/>
                    <a:gd name="T9" fmla="*/ 33 h 129"/>
                    <a:gd name="T10" fmla="*/ 104 w 147"/>
                    <a:gd name="T11" fmla="*/ 32 h 129"/>
                    <a:gd name="T12" fmla="*/ 118 w 147"/>
                    <a:gd name="T13" fmla="*/ 27 h 129"/>
                    <a:gd name="T14" fmla="*/ 7 w 147"/>
                    <a:gd name="T15" fmla="*/ 112 h 129"/>
                    <a:gd name="T16" fmla="*/ 2 w 147"/>
                    <a:gd name="T17" fmla="*/ 123 h 129"/>
                    <a:gd name="T18" fmla="*/ 10 w 147"/>
                    <a:gd name="T19" fmla="*/ 129 h 129"/>
                    <a:gd name="T20" fmla="*/ 13 w 147"/>
                    <a:gd name="T21" fmla="*/ 128 h 129"/>
                    <a:gd name="T22" fmla="*/ 128 w 147"/>
                    <a:gd name="T23" fmla="*/ 43 h 129"/>
                    <a:gd name="T24" fmla="*/ 128 w 147"/>
                    <a:gd name="T25" fmla="*/ 51 h 129"/>
                    <a:gd name="T26" fmla="*/ 137 w 147"/>
                    <a:gd name="T27" fmla="*/ 60 h 129"/>
                    <a:gd name="T28" fmla="*/ 147 w 147"/>
                    <a:gd name="T29" fmla="*/ 51 h 129"/>
                    <a:gd name="T30" fmla="*/ 147 w 147"/>
                    <a:gd name="T31" fmla="*/ 11 h 129"/>
                    <a:gd name="T32" fmla="*/ 147 w 147"/>
                    <a:gd name="T33" fmla="*/ 11 h 129"/>
                    <a:gd name="T34" fmla="*/ 146 w 147"/>
                    <a:gd name="T35" fmla="*/ 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9">
                      <a:moveTo>
                        <a:pt x="146" y="6"/>
                      </a:moveTo>
                      <a:cubicBezTo>
                        <a:pt x="144" y="2"/>
                        <a:pt x="139" y="0"/>
                        <a:pt x="135" y="2"/>
                      </a:cubicBezTo>
                      <a:cubicBezTo>
                        <a:pt x="98" y="16"/>
                        <a:pt x="98" y="16"/>
                        <a:pt x="98" y="16"/>
                      </a:cubicBezTo>
                      <a:cubicBezTo>
                        <a:pt x="93" y="18"/>
                        <a:pt x="91" y="23"/>
                        <a:pt x="93" y="27"/>
                      </a:cubicBezTo>
                      <a:cubicBezTo>
                        <a:pt x="94" y="31"/>
                        <a:pt x="97" y="33"/>
                        <a:pt x="101" y="33"/>
                      </a:cubicBezTo>
                      <a:cubicBezTo>
                        <a:pt x="102" y="33"/>
                        <a:pt x="103" y="32"/>
                        <a:pt x="104" y="32"/>
                      </a:cubicBezTo>
                      <a:cubicBezTo>
                        <a:pt x="118" y="27"/>
                        <a:pt x="118" y="27"/>
                        <a:pt x="118" y="27"/>
                      </a:cubicBezTo>
                      <a:cubicBezTo>
                        <a:pt x="75" y="87"/>
                        <a:pt x="7" y="112"/>
                        <a:pt x="7" y="112"/>
                      </a:cubicBezTo>
                      <a:cubicBezTo>
                        <a:pt x="2" y="114"/>
                        <a:pt x="0" y="119"/>
                        <a:pt x="2" y="123"/>
                      </a:cubicBezTo>
                      <a:cubicBezTo>
                        <a:pt x="3" y="127"/>
                        <a:pt x="6" y="129"/>
                        <a:pt x="10" y="129"/>
                      </a:cubicBezTo>
                      <a:cubicBezTo>
                        <a:pt x="10" y="129"/>
                        <a:pt x="12" y="129"/>
                        <a:pt x="13" y="128"/>
                      </a:cubicBezTo>
                      <a:cubicBezTo>
                        <a:pt x="16" y="127"/>
                        <a:pt x="80" y="103"/>
                        <a:pt x="128" y="43"/>
                      </a:cubicBezTo>
                      <a:cubicBezTo>
                        <a:pt x="128" y="51"/>
                        <a:pt x="128" y="51"/>
                        <a:pt x="128" y="51"/>
                      </a:cubicBezTo>
                      <a:cubicBezTo>
                        <a:pt x="128" y="56"/>
                        <a:pt x="133" y="60"/>
                        <a:pt x="137" y="60"/>
                      </a:cubicBezTo>
                      <a:cubicBezTo>
                        <a:pt x="142" y="60"/>
                        <a:pt x="147" y="56"/>
                        <a:pt x="147" y="51"/>
                      </a:cubicBezTo>
                      <a:cubicBezTo>
                        <a:pt x="147" y="11"/>
                        <a:pt x="147" y="11"/>
                        <a:pt x="147" y="11"/>
                      </a:cubicBezTo>
                      <a:cubicBezTo>
                        <a:pt x="147" y="11"/>
                        <a:pt x="147" y="11"/>
                        <a:pt x="147" y="11"/>
                      </a:cubicBezTo>
                      <a:cubicBezTo>
                        <a:pt x="147" y="9"/>
                        <a:pt x="147" y="8"/>
                        <a:pt x="146" y="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grpSp>
          <p:nvGrpSpPr>
            <p:cNvPr id="16" name="Group 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976572" y="2515740"/>
              <a:ext cx="1093592" cy="1093592"/>
              <a:chOff x="6944513" y="2233171"/>
              <a:chExt cx="1362972" cy="1362972"/>
            </a:xfrm>
          </p:grpSpPr>
          <p:sp>
            <p:nvSpPr>
              <p:cNvPr id="17" name="Oval 63"/>
              <p:cNvSpPr>
                <a:spLocks noChangeArrowheads="1"/>
              </p:cNvSpPr>
              <p:nvPr/>
            </p:nvSpPr>
            <p:spPr bwMode="auto">
              <a:xfrm>
                <a:off x="6944513" y="2233171"/>
                <a:ext cx="1362972" cy="1362972"/>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64"/>
              <p:cNvSpPr>
                <a:spLocks noChangeArrowheads="1"/>
              </p:cNvSpPr>
              <p:nvPr/>
            </p:nvSpPr>
            <p:spPr bwMode="auto">
              <a:xfrm>
                <a:off x="7012616" y="2301275"/>
                <a:ext cx="1229452" cy="1229453"/>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155"/>
              <p:cNvSpPr>
                <a:spLocks noEditPoints="1"/>
              </p:cNvSpPr>
              <p:nvPr/>
            </p:nvSpPr>
            <p:spPr bwMode="auto">
              <a:xfrm>
                <a:off x="7416504" y="2682179"/>
                <a:ext cx="418990" cy="464955"/>
              </a:xfrm>
              <a:custGeom>
                <a:avLst/>
                <a:gdLst>
                  <a:gd name="T0" fmla="*/ 288 w 300"/>
                  <a:gd name="T1" fmla="*/ 12 h 367"/>
                  <a:gd name="T2" fmla="*/ 259 w 300"/>
                  <a:gd name="T3" fmla="*/ 0 h 367"/>
                  <a:gd name="T4" fmla="*/ 42 w 300"/>
                  <a:gd name="T5" fmla="*/ 0 h 367"/>
                  <a:gd name="T6" fmla="*/ 12 w 300"/>
                  <a:gd name="T7" fmla="*/ 12 h 367"/>
                  <a:gd name="T8" fmla="*/ 0 w 300"/>
                  <a:gd name="T9" fmla="*/ 42 h 367"/>
                  <a:gd name="T10" fmla="*/ 0 w 300"/>
                  <a:gd name="T11" fmla="*/ 325 h 367"/>
                  <a:gd name="T12" fmla="*/ 12 w 300"/>
                  <a:gd name="T13" fmla="*/ 355 h 367"/>
                  <a:gd name="T14" fmla="*/ 42 w 300"/>
                  <a:gd name="T15" fmla="*/ 367 h 367"/>
                  <a:gd name="T16" fmla="*/ 259 w 300"/>
                  <a:gd name="T17" fmla="*/ 367 h 367"/>
                  <a:gd name="T18" fmla="*/ 288 w 300"/>
                  <a:gd name="T19" fmla="*/ 355 h 367"/>
                  <a:gd name="T20" fmla="*/ 300 w 300"/>
                  <a:gd name="T21" fmla="*/ 325 h 367"/>
                  <a:gd name="T22" fmla="*/ 300 w 300"/>
                  <a:gd name="T23" fmla="*/ 42 h 367"/>
                  <a:gd name="T24" fmla="*/ 288 w 300"/>
                  <a:gd name="T25" fmla="*/ 12 h 367"/>
                  <a:gd name="T26" fmla="*/ 162 w 300"/>
                  <a:gd name="T27" fmla="*/ 345 h 367"/>
                  <a:gd name="T28" fmla="*/ 150 w 300"/>
                  <a:gd name="T29" fmla="*/ 350 h 367"/>
                  <a:gd name="T30" fmla="*/ 138 w 300"/>
                  <a:gd name="T31" fmla="*/ 345 h 367"/>
                  <a:gd name="T32" fmla="*/ 133 w 300"/>
                  <a:gd name="T33" fmla="*/ 334 h 367"/>
                  <a:gd name="T34" fmla="*/ 138 w 300"/>
                  <a:gd name="T35" fmla="*/ 322 h 367"/>
                  <a:gd name="T36" fmla="*/ 150 w 300"/>
                  <a:gd name="T37" fmla="*/ 317 h 367"/>
                  <a:gd name="T38" fmla="*/ 162 w 300"/>
                  <a:gd name="T39" fmla="*/ 322 h 367"/>
                  <a:gd name="T40" fmla="*/ 167 w 300"/>
                  <a:gd name="T41" fmla="*/ 334 h 367"/>
                  <a:gd name="T42" fmla="*/ 162 w 300"/>
                  <a:gd name="T43" fmla="*/ 345 h 367"/>
                  <a:gd name="T44" fmla="*/ 267 w 300"/>
                  <a:gd name="T45" fmla="*/ 292 h 367"/>
                  <a:gd name="T46" fmla="*/ 265 w 300"/>
                  <a:gd name="T47" fmla="*/ 298 h 367"/>
                  <a:gd name="T48" fmla="*/ 259 w 300"/>
                  <a:gd name="T49" fmla="*/ 300 h 367"/>
                  <a:gd name="T50" fmla="*/ 42 w 300"/>
                  <a:gd name="T51" fmla="*/ 300 h 367"/>
                  <a:gd name="T52" fmla="*/ 36 w 300"/>
                  <a:gd name="T53" fmla="*/ 298 h 367"/>
                  <a:gd name="T54" fmla="*/ 33 w 300"/>
                  <a:gd name="T55" fmla="*/ 292 h 367"/>
                  <a:gd name="T56" fmla="*/ 33 w 300"/>
                  <a:gd name="T57" fmla="*/ 42 h 367"/>
                  <a:gd name="T58" fmla="*/ 36 w 300"/>
                  <a:gd name="T59" fmla="*/ 36 h 367"/>
                  <a:gd name="T60" fmla="*/ 42 w 300"/>
                  <a:gd name="T61" fmla="*/ 33 h 367"/>
                  <a:gd name="T62" fmla="*/ 259 w 300"/>
                  <a:gd name="T63" fmla="*/ 33 h 367"/>
                  <a:gd name="T64" fmla="*/ 265 w 300"/>
                  <a:gd name="T65" fmla="*/ 36 h 367"/>
                  <a:gd name="T66" fmla="*/ 267 w 300"/>
                  <a:gd name="T67" fmla="*/ 42 h 367"/>
                  <a:gd name="T68" fmla="*/ 267 w 300"/>
                  <a:gd name="T69" fmla="*/ 292 h 367"/>
                  <a:gd name="T70" fmla="*/ 267 w 300"/>
                  <a:gd name="T71" fmla="*/ 292 h 367"/>
                  <a:gd name="T72" fmla="*/ 267 w 300"/>
                  <a:gd name="T73" fmla="*/ 29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367">
                    <a:moveTo>
                      <a:pt x="288" y="12"/>
                    </a:moveTo>
                    <a:cubicBezTo>
                      <a:pt x="280" y="4"/>
                      <a:pt x="270" y="0"/>
                      <a:pt x="2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259" y="367"/>
                      <a:pt x="259" y="367"/>
                      <a:pt x="259" y="367"/>
                    </a:cubicBezTo>
                    <a:cubicBezTo>
                      <a:pt x="270" y="367"/>
                      <a:pt x="280" y="363"/>
                      <a:pt x="288" y="355"/>
                    </a:cubicBezTo>
                    <a:cubicBezTo>
                      <a:pt x="296" y="347"/>
                      <a:pt x="300" y="337"/>
                      <a:pt x="300" y="325"/>
                    </a:cubicBezTo>
                    <a:cubicBezTo>
                      <a:pt x="300" y="42"/>
                      <a:pt x="300" y="42"/>
                      <a:pt x="300" y="42"/>
                    </a:cubicBezTo>
                    <a:cubicBezTo>
                      <a:pt x="300" y="30"/>
                      <a:pt x="296" y="20"/>
                      <a:pt x="288" y="12"/>
                    </a:cubicBezTo>
                    <a:close/>
                    <a:moveTo>
                      <a:pt x="162" y="345"/>
                    </a:moveTo>
                    <a:cubicBezTo>
                      <a:pt x="159" y="349"/>
                      <a:pt x="155" y="350"/>
                      <a:pt x="150" y="350"/>
                    </a:cubicBezTo>
                    <a:cubicBezTo>
                      <a:pt x="146" y="350"/>
                      <a:pt x="142" y="349"/>
                      <a:pt x="138" y="345"/>
                    </a:cubicBezTo>
                    <a:cubicBezTo>
                      <a:pt x="135" y="342"/>
                      <a:pt x="133" y="338"/>
                      <a:pt x="133" y="334"/>
                    </a:cubicBezTo>
                    <a:cubicBezTo>
                      <a:pt x="133" y="329"/>
                      <a:pt x="135" y="325"/>
                      <a:pt x="138" y="322"/>
                    </a:cubicBezTo>
                    <a:cubicBezTo>
                      <a:pt x="142" y="319"/>
                      <a:pt x="146" y="317"/>
                      <a:pt x="150" y="317"/>
                    </a:cubicBezTo>
                    <a:cubicBezTo>
                      <a:pt x="155" y="317"/>
                      <a:pt x="159" y="319"/>
                      <a:pt x="162" y="322"/>
                    </a:cubicBezTo>
                    <a:cubicBezTo>
                      <a:pt x="165" y="325"/>
                      <a:pt x="167" y="329"/>
                      <a:pt x="167" y="334"/>
                    </a:cubicBezTo>
                    <a:cubicBezTo>
                      <a:pt x="167" y="338"/>
                      <a:pt x="165" y="342"/>
                      <a:pt x="162" y="345"/>
                    </a:cubicBezTo>
                    <a:close/>
                    <a:moveTo>
                      <a:pt x="267" y="292"/>
                    </a:moveTo>
                    <a:cubicBezTo>
                      <a:pt x="267" y="294"/>
                      <a:pt x="266" y="296"/>
                      <a:pt x="265" y="298"/>
                    </a:cubicBezTo>
                    <a:cubicBezTo>
                      <a:pt x="263" y="300"/>
                      <a:pt x="261" y="300"/>
                      <a:pt x="259" y="300"/>
                    </a:cubicBezTo>
                    <a:cubicBezTo>
                      <a:pt x="42" y="300"/>
                      <a:pt x="42" y="300"/>
                      <a:pt x="42" y="300"/>
                    </a:cubicBezTo>
                    <a:cubicBezTo>
                      <a:pt x="39" y="300"/>
                      <a:pt x="38" y="300"/>
                      <a:pt x="36" y="298"/>
                    </a:cubicBezTo>
                    <a:cubicBezTo>
                      <a:pt x="34" y="296"/>
                      <a:pt x="33" y="294"/>
                      <a:pt x="33" y="292"/>
                    </a:cubicBezTo>
                    <a:cubicBezTo>
                      <a:pt x="33" y="42"/>
                      <a:pt x="33" y="42"/>
                      <a:pt x="33" y="42"/>
                    </a:cubicBezTo>
                    <a:cubicBezTo>
                      <a:pt x="33" y="39"/>
                      <a:pt x="34" y="37"/>
                      <a:pt x="36" y="36"/>
                    </a:cubicBezTo>
                    <a:cubicBezTo>
                      <a:pt x="38" y="34"/>
                      <a:pt x="39" y="33"/>
                      <a:pt x="42" y="33"/>
                    </a:cubicBezTo>
                    <a:cubicBezTo>
                      <a:pt x="259" y="33"/>
                      <a:pt x="259" y="33"/>
                      <a:pt x="259" y="33"/>
                    </a:cubicBezTo>
                    <a:cubicBezTo>
                      <a:pt x="261" y="33"/>
                      <a:pt x="263" y="34"/>
                      <a:pt x="265" y="36"/>
                    </a:cubicBezTo>
                    <a:cubicBezTo>
                      <a:pt x="266" y="37"/>
                      <a:pt x="267" y="39"/>
                      <a:pt x="267" y="42"/>
                    </a:cubicBezTo>
                    <a:lnTo>
                      <a:pt x="267" y="292"/>
                    </a:lnTo>
                    <a:close/>
                    <a:moveTo>
                      <a:pt x="267" y="292"/>
                    </a:moveTo>
                    <a:cubicBezTo>
                      <a:pt x="267" y="292"/>
                      <a:pt x="267" y="292"/>
                      <a:pt x="267" y="292"/>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40" name="文本框 39"/>
          <p:cNvSpPr txBox="1"/>
          <p:nvPr/>
        </p:nvSpPr>
        <p:spPr>
          <a:xfrm>
            <a:off x="8785225" y="2024380"/>
            <a:ext cx="248475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4. 会在实际中应用共射放大电路。</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3" name="文本框 42"/>
          <p:cNvSpPr txBox="1"/>
          <p:nvPr/>
        </p:nvSpPr>
        <p:spPr>
          <a:xfrm>
            <a:off x="8103870" y="3637915"/>
            <a:ext cx="252539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3. 会计算静态工作点、输入输出电阻、电压放大倍数。</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6" name="文本框 45"/>
          <p:cNvSpPr txBox="1"/>
          <p:nvPr/>
        </p:nvSpPr>
        <p:spPr>
          <a:xfrm>
            <a:off x="795020" y="38417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 能辨析共射放大电路。</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9" name="文本框 48"/>
          <p:cNvSpPr txBox="1"/>
          <p:nvPr/>
        </p:nvSpPr>
        <p:spPr>
          <a:xfrm>
            <a:off x="3253105" y="2388870"/>
            <a:ext cx="275145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 会画共射放大电路的电路图、直流通路和交流通路。</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custDataLst>
              <p:tags r:id="rId1"/>
            </p:custDataLst>
          </p:nvPr>
        </p:nvSpPr>
        <p:spPr>
          <a:xfrm>
            <a:off x="6212001" y="2280777"/>
            <a:ext cx="2567710" cy="3211529"/>
          </a:xfrm>
          <a:custGeom>
            <a:avLst/>
            <a:gdLst>
              <a:gd name="connsiteX0" fmla="*/ 221625 w 2544124"/>
              <a:gd name="connsiteY0" fmla="*/ 0 h 3182029"/>
              <a:gd name="connsiteX1" fmla="*/ 2225375 w 2544124"/>
              <a:gd name="connsiteY1" fmla="*/ 0 h 3182029"/>
              <a:gd name="connsiteX2" fmla="*/ 2446348 w 2544124"/>
              <a:gd name="connsiteY2" fmla="*/ 221001 h 3182029"/>
              <a:gd name="connsiteX3" fmla="*/ 2446348 w 2544124"/>
              <a:gd name="connsiteY3" fmla="*/ 1498115 h 3182029"/>
              <a:gd name="connsiteX4" fmla="*/ 2544124 w 2544124"/>
              <a:gd name="connsiteY4" fmla="*/ 1590688 h 3182029"/>
              <a:gd name="connsiteX5" fmla="*/ 2446348 w 2544124"/>
              <a:gd name="connsiteY5" fmla="*/ 1683261 h 3182029"/>
              <a:gd name="connsiteX6" fmla="*/ 2446348 w 2544124"/>
              <a:gd name="connsiteY6" fmla="*/ 2961027 h 3182029"/>
              <a:gd name="connsiteX7" fmla="*/ 2225375 w 2544124"/>
              <a:gd name="connsiteY7" fmla="*/ 3182029 h 3182029"/>
              <a:gd name="connsiteX8" fmla="*/ 221625 w 2544124"/>
              <a:gd name="connsiteY8" fmla="*/ 3182029 h 3182029"/>
              <a:gd name="connsiteX9" fmla="*/ 0 w 2544124"/>
              <a:gd name="connsiteY9" fmla="*/ 2961027 h 3182029"/>
              <a:gd name="connsiteX10" fmla="*/ 0 w 2544124"/>
              <a:gd name="connsiteY10" fmla="*/ 221001 h 3182029"/>
              <a:gd name="connsiteX11" fmla="*/ 221625 w 2544124"/>
              <a:gd name="connsiteY11" fmla="*/ 0 h 31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4124" h="3182029">
                <a:moveTo>
                  <a:pt x="221625" y="0"/>
                </a:moveTo>
                <a:lnTo>
                  <a:pt x="2225375" y="0"/>
                </a:lnTo>
                <a:cubicBezTo>
                  <a:pt x="2347920" y="0"/>
                  <a:pt x="2446348" y="99092"/>
                  <a:pt x="2446348" y="221001"/>
                </a:cubicBezTo>
                <a:lnTo>
                  <a:pt x="2446348" y="1498115"/>
                </a:lnTo>
                <a:lnTo>
                  <a:pt x="2544124" y="1590688"/>
                </a:lnTo>
                <a:lnTo>
                  <a:pt x="2446348" y="1683261"/>
                </a:lnTo>
                <a:lnTo>
                  <a:pt x="2446348" y="2961027"/>
                </a:lnTo>
                <a:cubicBezTo>
                  <a:pt x="2446348" y="3082937"/>
                  <a:pt x="2347920" y="3182029"/>
                  <a:pt x="2225375" y="3182029"/>
                </a:cubicBezTo>
                <a:lnTo>
                  <a:pt x="221625" y="3182029"/>
                </a:lnTo>
                <a:cubicBezTo>
                  <a:pt x="99079" y="3182029"/>
                  <a:pt x="0" y="3082937"/>
                  <a:pt x="0" y="2961027"/>
                </a:cubicBezTo>
                <a:lnTo>
                  <a:pt x="0" y="221001"/>
                </a:lnTo>
                <a:cubicBezTo>
                  <a:pt x="0" y="99092"/>
                  <a:pt x="99079" y="0"/>
                  <a:pt x="221625" y="0"/>
                </a:cubicBezTo>
                <a:close/>
              </a:path>
            </a:pathLst>
          </a:custGeom>
          <a:gradFill>
            <a:gsLst>
              <a:gs pos="0">
                <a:schemeClr val="accent1"/>
              </a:gs>
              <a:gs pos="100000">
                <a:schemeClr val="accent1">
                  <a:alpha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8118" tIns="463888" rIns="300380" bIns="821396" numCol="1" spcCol="0" rtlCol="0" fromWordArt="0" anchor="ctr" anchorCtr="0" forceAA="0" compatLnSpc="1">
            <a:noAutofit/>
          </a:bodyPr>
          <a:p>
            <a:pPr algn="just">
              <a:lnSpc>
                <a:spcPct val="130000"/>
              </a:lnSpc>
            </a:pPr>
            <a:r>
              <a:rPr lang="zh-CN" altLang="zh-CN" dirty="0">
                <a:solidFill>
                  <a:srgbClr val="FFFFFF"/>
                </a:solidFill>
                <a:latin typeface="+mn-ea"/>
                <a:cs typeface="+mn-ea"/>
                <a:sym typeface="+mn-ea"/>
              </a:rPr>
              <a:t>3. 会计算静态工作点、输入输出电阻、电压放大倍数。</a:t>
            </a:r>
            <a:endParaRPr lang="zh-CN" altLang="zh-CN" dirty="0">
              <a:solidFill>
                <a:srgbClr val="FFFFFF"/>
              </a:solidFill>
              <a:latin typeface="+mn-ea"/>
              <a:cs typeface="+mn-ea"/>
              <a:sym typeface="+mn-ea"/>
            </a:endParaRPr>
          </a:p>
        </p:txBody>
      </p:sp>
      <p:sp>
        <p:nvSpPr>
          <p:cNvPr id="27" name="任意多边形: 形状 26"/>
          <p:cNvSpPr/>
          <p:nvPr>
            <p:custDataLst>
              <p:tags r:id="rId2"/>
            </p:custDataLst>
          </p:nvPr>
        </p:nvSpPr>
        <p:spPr>
          <a:xfrm>
            <a:off x="3412607" y="2280777"/>
            <a:ext cx="2567710" cy="3211529"/>
          </a:xfrm>
          <a:custGeom>
            <a:avLst/>
            <a:gdLst>
              <a:gd name="connsiteX0" fmla="*/ 221625 w 2544124"/>
              <a:gd name="connsiteY0" fmla="*/ 0 h 3182029"/>
              <a:gd name="connsiteX1" fmla="*/ 2225375 w 2544124"/>
              <a:gd name="connsiteY1" fmla="*/ 0 h 3182029"/>
              <a:gd name="connsiteX2" fmla="*/ 2446348 w 2544124"/>
              <a:gd name="connsiteY2" fmla="*/ 221001 h 3182029"/>
              <a:gd name="connsiteX3" fmla="*/ 2446348 w 2544124"/>
              <a:gd name="connsiteY3" fmla="*/ 1498115 h 3182029"/>
              <a:gd name="connsiteX4" fmla="*/ 2544124 w 2544124"/>
              <a:gd name="connsiteY4" fmla="*/ 1590688 h 3182029"/>
              <a:gd name="connsiteX5" fmla="*/ 2446348 w 2544124"/>
              <a:gd name="connsiteY5" fmla="*/ 1683261 h 3182029"/>
              <a:gd name="connsiteX6" fmla="*/ 2446348 w 2544124"/>
              <a:gd name="connsiteY6" fmla="*/ 2961027 h 3182029"/>
              <a:gd name="connsiteX7" fmla="*/ 2225375 w 2544124"/>
              <a:gd name="connsiteY7" fmla="*/ 3182029 h 3182029"/>
              <a:gd name="connsiteX8" fmla="*/ 221625 w 2544124"/>
              <a:gd name="connsiteY8" fmla="*/ 3182029 h 3182029"/>
              <a:gd name="connsiteX9" fmla="*/ 0 w 2544124"/>
              <a:gd name="connsiteY9" fmla="*/ 2961027 h 3182029"/>
              <a:gd name="connsiteX10" fmla="*/ 0 w 2544124"/>
              <a:gd name="connsiteY10" fmla="*/ 221001 h 3182029"/>
              <a:gd name="connsiteX11" fmla="*/ 221625 w 2544124"/>
              <a:gd name="connsiteY11" fmla="*/ 0 h 31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4124" h="3182029">
                <a:moveTo>
                  <a:pt x="221625" y="0"/>
                </a:moveTo>
                <a:lnTo>
                  <a:pt x="2225375" y="0"/>
                </a:lnTo>
                <a:cubicBezTo>
                  <a:pt x="2347920" y="0"/>
                  <a:pt x="2446348" y="99092"/>
                  <a:pt x="2446348" y="221001"/>
                </a:cubicBezTo>
                <a:lnTo>
                  <a:pt x="2446348" y="1498115"/>
                </a:lnTo>
                <a:lnTo>
                  <a:pt x="2544124" y="1590688"/>
                </a:lnTo>
                <a:lnTo>
                  <a:pt x="2446348" y="1683261"/>
                </a:lnTo>
                <a:lnTo>
                  <a:pt x="2446348" y="2961027"/>
                </a:lnTo>
                <a:cubicBezTo>
                  <a:pt x="2446348" y="3082937"/>
                  <a:pt x="2347920" y="3182029"/>
                  <a:pt x="2225375" y="3182029"/>
                </a:cubicBezTo>
                <a:lnTo>
                  <a:pt x="221625" y="3182029"/>
                </a:lnTo>
                <a:cubicBezTo>
                  <a:pt x="99079" y="3182029"/>
                  <a:pt x="0" y="3082937"/>
                  <a:pt x="0" y="2961027"/>
                </a:cubicBezTo>
                <a:lnTo>
                  <a:pt x="0" y="221001"/>
                </a:lnTo>
                <a:cubicBezTo>
                  <a:pt x="0" y="99092"/>
                  <a:pt x="99079" y="0"/>
                  <a:pt x="221625" y="0"/>
                </a:cubicBezTo>
                <a:close/>
              </a:path>
            </a:pathLst>
          </a:custGeom>
          <a:gradFill>
            <a:gsLst>
              <a:gs pos="0">
                <a:schemeClr val="accent2"/>
              </a:gs>
              <a:gs pos="100000">
                <a:schemeClr val="accent2">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18348" tIns="463888" rIns="313486" bIns="821396" numCol="1" spcCol="0" rtlCol="0" fromWordArt="0" anchor="ctr" anchorCtr="0" forceAA="0" compatLnSpc="1">
            <a:noAutofit/>
          </a:bodyPr>
          <a:p>
            <a:pPr algn="just">
              <a:lnSpc>
                <a:spcPct val="130000"/>
              </a:lnSpc>
            </a:pPr>
            <a:r>
              <a:rPr lang="zh-CN" altLang="zh-CN" dirty="0">
                <a:solidFill>
                  <a:srgbClr val="FFFFFF"/>
                </a:solidFill>
                <a:latin typeface="+mn-ea"/>
                <a:cs typeface="+mn-ea"/>
                <a:sym typeface="+mn-ea"/>
              </a:rPr>
              <a:t>2. 会画共射放大电路的电路图、直流通路和交流通路。</a:t>
            </a:r>
            <a:endParaRPr lang="zh-CN" altLang="zh-CN" dirty="0">
              <a:solidFill>
                <a:srgbClr val="FFFFFF"/>
              </a:solidFill>
              <a:latin typeface="+mn-ea"/>
              <a:cs typeface="+mn-ea"/>
              <a:sym typeface="+mn-ea"/>
            </a:endParaRPr>
          </a:p>
        </p:txBody>
      </p:sp>
      <p:sp>
        <p:nvSpPr>
          <p:cNvPr id="22" name="装饰"/>
          <p:cNvSpPr/>
          <p:nvPr>
            <p:custDataLst>
              <p:tags r:id="rId3"/>
            </p:custDataLst>
          </p:nvPr>
        </p:nvSpPr>
        <p:spPr>
          <a:xfrm>
            <a:off x="613854" y="2280777"/>
            <a:ext cx="2567710" cy="3211529"/>
          </a:xfrm>
          <a:custGeom>
            <a:avLst/>
            <a:gdLst>
              <a:gd name="adj" fmla="val 903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3" h="4881">
                <a:moveTo>
                  <a:pt x="339" y="0"/>
                </a:moveTo>
                <a:lnTo>
                  <a:pt x="3414" y="0"/>
                </a:lnTo>
                <a:cubicBezTo>
                  <a:pt x="3601" y="0"/>
                  <a:pt x="3753" y="152"/>
                  <a:pt x="3753" y="339"/>
                </a:cubicBezTo>
                <a:lnTo>
                  <a:pt x="3753" y="2298"/>
                </a:lnTo>
                <a:lnTo>
                  <a:pt x="3903" y="2440"/>
                </a:lnTo>
                <a:lnTo>
                  <a:pt x="3753" y="2582"/>
                </a:lnTo>
                <a:lnTo>
                  <a:pt x="3753" y="4542"/>
                </a:lnTo>
                <a:cubicBezTo>
                  <a:pt x="3753" y="4729"/>
                  <a:pt x="3601" y="4881"/>
                  <a:pt x="3414" y="4881"/>
                </a:cubicBezTo>
                <a:lnTo>
                  <a:pt x="339" y="4881"/>
                </a:lnTo>
                <a:cubicBezTo>
                  <a:pt x="152" y="4881"/>
                  <a:pt x="0" y="4729"/>
                  <a:pt x="0" y="4542"/>
                </a:cubicBezTo>
                <a:lnTo>
                  <a:pt x="0" y="339"/>
                </a:lnTo>
                <a:cubicBezTo>
                  <a:pt x="0" y="152"/>
                  <a:pt x="152" y="0"/>
                  <a:pt x="339" y="0"/>
                </a:cubicBezTo>
                <a:close/>
              </a:path>
            </a:pathLst>
          </a:custGeom>
          <a:gradFill>
            <a:gsLst>
              <a:gs pos="0">
                <a:schemeClr val="accent1"/>
              </a:gs>
              <a:gs pos="100000">
                <a:schemeClr val="accent1">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417942" tIns="463889" rIns="331037" bIns="820760" rtlCol="0" anchor="ctr">
            <a:noAutofit/>
          </a:bodyPr>
          <a:p>
            <a:pPr>
              <a:lnSpc>
                <a:spcPct val="130000"/>
              </a:lnSpc>
            </a:pPr>
            <a:r>
              <a:rPr lang="zh-CN" altLang="zh-CN" dirty="0">
                <a:solidFill>
                  <a:srgbClr val="FFFFFF"/>
                </a:solidFill>
                <a:latin typeface="+mn-ea"/>
                <a:cs typeface="+mn-ea"/>
                <a:sym typeface="+mn-ea"/>
              </a:rPr>
              <a:t>1. 能辨析共射放大电路。</a:t>
            </a:r>
            <a:endParaRPr lang="zh-CN" altLang="zh-CN" dirty="0">
              <a:solidFill>
                <a:srgbClr val="FFFFFF"/>
              </a:solidFill>
              <a:latin typeface="+mn-ea"/>
              <a:cs typeface="+mn-ea"/>
              <a:sym typeface="+mn-ea"/>
            </a:endParaRPr>
          </a:p>
        </p:txBody>
      </p:sp>
      <p:sp>
        <p:nvSpPr>
          <p:cNvPr id="3" name="序号"/>
          <p:cNvSpPr/>
          <p:nvPr>
            <p:custDataLst>
              <p:tags r:id="rId4"/>
            </p:custDataLst>
          </p:nvPr>
        </p:nvSpPr>
        <p:spPr>
          <a:xfrm>
            <a:off x="6583075" y="4637318"/>
            <a:ext cx="697443" cy="646122"/>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3600" b="1">
                <a:solidFill>
                  <a:srgbClr val="FFFFFF"/>
                </a:solidFill>
                <a:latin typeface="+mn-ea"/>
                <a:cs typeface="+mn-ea"/>
                <a:sym typeface="+mn-ea"/>
              </a:rPr>
              <a:t>03</a:t>
            </a:r>
            <a:endParaRPr lang="en-US" sz="3600" b="1" dirty="0">
              <a:solidFill>
                <a:srgbClr val="FFFFFF"/>
              </a:solidFill>
              <a:latin typeface="+mn-ea"/>
              <a:cs typeface="+mn-ea"/>
              <a:sym typeface="+mn-ea"/>
            </a:endParaRPr>
          </a:p>
        </p:txBody>
      </p:sp>
      <p:sp>
        <p:nvSpPr>
          <p:cNvPr id="21" name="序号"/>
          <p:cNvSpPr/>
          <p:nvPr>
            <p:custDataLst>
              <p:tags r:id="rId5"/>
            </p:custDataLst>
          </p:nvPr>
        </p:nvSpPr>
        <p:spPr>
          <a:xfrm>
            <a:off x="3784322" y="4637318"/>
            <a:ext cx="697443" cy="646122"/>
          </a:xfrm>
          <a:prstGeom prst="rect">
            <a:avLst/>
          </a:prstGeom>
          <a:effectLst>
            <a:outerShdw blurRad="177800" dist="76200" dir="2700000" algn="tl" rotWithShape="0">
              <a:schemeClr val="accent2">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3600" b="1">
                <a:solidFill>
                  <a:srgbClr val="FFFFFF"/>
                </a:solidFill>
                <a:latin typeface="+mn-ea"/>
                <a:cs typeface="+mn-ea"/>
                <a:sym typeface="+mn-ea"/>
              </a:rPr>
              <a:t>02</a:t>
            </a:r>
            <a:endParaRPr lang="en-US" sz="3600" b="1" dirty="0">
              <a:solidFill>
                <a:srgbClr val="FFFFFF"/>
              </a:solidFill>
              <a:latin typeface="+mn-ea"/>
              <a:cs typeface="+mn-ea"/>
              <a:sym typeface="+mn-ea"/>
            </a:endParaRPr>
          </a:p>
        </p:txBody>
      </p:sp>
      <p:sp>
        <p:nvSpPr>
          <p:cNvPr id="26" name="装饰"/>
          <p:cNvSpPr/>
          <p:nvPr>
            <p:custDataLst>
              <p:tags r:id="rId6"/>
            </p:custDataLst>
          </p:nvPr>
        </p:nvSpPr>
        <p:spPr>
          <a:xfrm>
            <a:off x="9010754" y="2280777"/>
            <a:ext cx="2567710" cy="3211529"/>
          </a:xfrm>
          <a:custGeom>
            <a:avLst/>
            <a:gdLst>
              <a:gd name="adj" fmla="val 903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3" h="4881">
                <a:moveTo>
                  <a:pt x="339" y="0"/>
                </a:moveTo>
                <a:lnTo>
                  <a:pt x="3414" y="0"/>
                </a:lnTo>
                <a:cubicBezTo>
                  <a:pt x="3601" y="0"/>
                  <a:pt x="3753" y="152"/>
                  <a:pt x="3753" y="339"/>
                </a:cubicBezTo>
                <a:lnTo>
                  <a:pt x="3753" y="2298"/>
                </a:lnTo>
                <a:lnTo>
                  <a:pt x="3903" y="2440"/>
                </a:lnTo>
                <a:lnTo>
                  <a:pt x="3753" y="2582"/>
                </a:lnTo>
                <a:lnTo>
                  <a:pt x="3753" y="4542"/>
                </a:lnTo>
                <a:cubicBezTo>
                  <a:pt x="3753" y="4729"/>
                  <a:pt x="3601" y="4881"/>
                  <a:pt x="3414" y="4881"/>
                </a:cubicBezTo>
                <a:lnTo>
                  <a:pt x="339" y="4881"/>
                </a:lnTo>
                <a:cubicBezTo>
                  <a:pt x="152" y="4881"/>
                  <a:pt x="0" y="4729"/>
                  <a:pt x="0" y="4542"/>
                </a:cubicBezTo>
                <a:lnTo>
                  <a:pt x="0" y="339"/>
                </a:lnTo>
                <a:cubicBezTo>
                  <a:pt x="0" y="152"/>
                  <a:pt x="152" y="0"/>
                  <a:pt x="339" y="0"/>
                </a:cubicBezTo>
                <a:close/>
              </a:path>
            </a:pathLst>
          </a:custGeom>
          <a:gradFill>
            <a:gsLst>
              <a:gs pos="0">
                <a:schemeClr val="accent2"/>
              </a:gs>
              <a:gs pos="100000">
                <a:schemeClr val="accent2">
                  <a:alpha val="6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17889" tIns="463889" rIns="339345" bIns="820760" numCol="1" spcCol="0" rtlCol="0" fromWordArt="0" anchor="ctr" anchorCtr="0" forceAA="0" compatLnSpc="1">
            <a:noAutofit/>
          </a:bodyPr>
          <a:p>
            <a:pPr>
              <a:lnSpc>
                <a:spcPct val="130000"/>
              </a:lnSpc>
            </a:pPr>
            <a:r>
              <a:rPr lang="zh-CN" altLang="zh-CN" dirty="0">
                <a:solidFill>
                  <a:srgbClr val="FFFFFF"/>
                </a:solidFill>
                <a:latin typeface="+mn-ea"/>
                <a:cs typeface="+mn-ea"/>
                <a:sym typeface="+mn-ea"/>
              </a:rPr>
              <a:t>4. 会在实际中应用共射放大电路。</a:t>
            </a:r>
            <a:endParaRPr lang="zh-CN" altLang="zh-CN" dirty="0">
              <a:solidFill>
                <a:srgbClr val="FFFFFF"/>
              </a:solidFill>
              <a:latin typeface="+mn-ea"/>
              <a:cs typeface="+mn-ea"/>
              <a:sym typeface="+mn-ea"/>
            </a:endParaRPr>
          </a:p>
        </p:txBody>
      </p:sp>
      <p:sp>
        <p:nvSpPr>
          <p:cNvPr id="4" name="序号"/>
          <p:cNvSpPr/>
          <p:nvPr>
            <p:custDataLst>
              <p:tags r:id="rId7"/>
            </p:custDataLst>
          </p:nvPr>
        </p:nvSpPr>
        <p:spPr>
          <a:xfrm>
            <a:off x="984928" y="4637318"/>
            <a:ext cx="697443" cy="646122"/>
          </a:xfrm>
          <a:prstGeom prst="rect">
            <a:avLst/>
          </a:prstGeom>
          <a:effectLst>
            <a:outerShdw blurRad="177800" dist="76200" dir="2700000" algn="tl" rotWithShape="0">
              <a:schemeClr val="accent1">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3600" b="1" dirty="0">
                <a:solidFill>
                  <a:srgbClr val="FFFFFF"/>
                </a:solidFill>
                <a:latin typeface="+mn-ea"/>
                <a:cs typeface="+mn-ea"/>
                <a:sym typeface="+mn-ea"/>
              </a:rPr>
              <a:t>01</a:t>
            </a:r>
            <a:endParaRPr lang="en-US" sz="3600" b="1" dirty="0">
              <a:solidFill>
                <a:srgbClr val="FFFFFF"/>
              </a:solidFill>
              <a:latin typeface="+mn-ea"/>
              <a:cs typeface="+mn-ea"/>
              <a:sym typeface="+mn-ea"/>
            </a:endParaRPr>
          </a:p>
        </p:txBody>
      </p:sp>
      <p:sp>
        <p:nvSpPr>
          <p:cNvPr id="6" name="序号"/>
          <p:cNvSpPr/>
          <p:nvPr>
            <p:custDataLst>
              <p:tags r:id="rId8"/>
            </p:custDataLst>
          </p:nvPr>
        </p:nvSpPr>
        <p:spPr>
          <a:xfrm>
            <a:off x="9382468" y="4637318"/>
            <a:ext cx="697443" cy="646122"/>
          </a:xfrm>
          <a:prstGeom prst="rect">
            <a:avLst/>
          </a:prstGeom>
          <a:effectLst>
            <a:outerShdw blurRad="177800" dist="76200" dir="2700000" algn="tl" rotWithShape="0">
              <a:schemeClr val="accent2">
                <a:lumMod val="75000"/>
                <a:alpha val="40000"/>
              </a:schemeClr>
            </a:outerShdw>
          </a:effectLst>
        </p:spPr>
        <p:txBody>
          <a:bodyPr wrap="none" lIns="0" tIns="0" rIns="0" bIns="0" anchor="ctr">
            <a:noAutofit/>
          </a:bodyPr>
          <a:p>
            <a:pPr lvl="0" algn="ctr">
              <a:spcBef>
                <a:spcPct val="0"/>
              </a:spcBef>
              <a:spcAft>
                <a:spcPct val="0"/>
              </a:spcAft>
              <a:buClrTx/>
              <a:buSzTx/>
              <a:buFontTx/>
            </a:pPr>
            <a:r>
              <a:rPr lang="en-US" sz="3600" b="1">
                <a:solidFill>
                  <a:srgbClr val="FFFFFF"/>
                </a:solidFill>
                <a:latin typeface="+mn-ea"/>
                <a:cs typeface="+mn-ea"/>
                <a:sym typeface="+mn-ea"/>
              </a:rPr>
              <a:t>04</a:t>
            </a:r>
            <a:endParaRPr lang="en-US" sz="3600" b="1" dirty="0">
              <a:solidFill>
                <a:srgbClr val="FFFFFF"/>
              </a:solidFill>
              <a:latin typeface="+mn-ea"/>
              <a:cs typeface="+mn-ea"/>
              <a:sym typeface="+mn-ea"/>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465705" y="302895"/>
            <a:ext cx="63887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一、了解共射放大电路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矩形 4"/>
          <p:cNvSpPr/>
          <p:nvPr>
            <p:custDataLst>
              <p:tags r:id="rId1"/>
            </p:custDataLst>
          </p:nvPr>
        </p:nvSpPr>
        <p:spPr>
          <a:xfrm>
            <a:off x="515936" y="2201817"/>
            <a:ext cx="3515902" cy="3106058"/>
          </a:xfrm>
          <a:prstGeom prst="rect">
            <a:avLst/>
          </a:prstGeom>
          <a:solidFill>
            <a:schemeClr val="accent5">
              <a:lumMod val="60000"/>
              <a:lumOff val="4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6" name="矩形 5"/>
          <p:cNvSpPr/>
          <p:nvPr>
            <p:custDataLst>
              <p:tags r:id="rId2"/>
            </p:custDataLst>
          </p:nvPr>
        </p:nvSpPr>
        <p:spPr>
          <a:xfrm>
            <a:off x="4338049" y="2201817"/>
            <a:ext cx="3515902" cy="3106058"/>
          </a:xfrm>
          <a:prstGeom prst="rect">
            <a:avLst/>
          </a:prstGeom>
          <a:solidFill>
            <a:schemeClr val="accent5">
              <a:lumMod val="40000"/>
              <a:lumOff val="6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矩形 6"/>
          <p:cNvSpPr/>
          <p:nvPr/>
        </p:nvSpPr>
        <p:spPr>
          <a:xfrm>
            <a:off x="8160162" y="2201817"/>
            <a:ext cx="3515902" cy="3106058"/>
          </a:xfrm>
          <a:prstGeom prst="rect">
            <a:avLst/>
          </a:prstGeom>
          <a:solidFill>
            <a:schemeClr val="accent5">
              <a:lumMod val="20000"/>
              <a:lumOff val="8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8" name="组合 7"/>
          <p:cNvGrpSpPr/>
          <p:nvPr>
            <p:custDataLst>
              <p:tags r:id="rId3"/>
            </p:custDataLst>
          </p:nvPr>
        </p:nvGrpSpPr>
        <p:grpSpPr>
          <a:xfrm>
            <a:off x="1736858" y="4770846"/>
            <a:ext cx="1074058" cy="1074058"/>
            <a:chOff x="1736858" y="5291364"/>
            <a:chExt cx="1074058" cy="1074058"/>
          </a:xfrm>
        </p:grpSpPr>
        <p:sp>
          <p:nvSpPr>
            <p:cNvPr id="9" name="椭圆 8"/>
            <p:cNvSpPr/>
            <p:nvPr>
              <p:custDataLst>
                <p:tags r:id="rId4"/>
              </p:custDataLst>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椭圆 6"/>
            <p:cNvSpPr/>
            <p:nvPr>
              <p:custDataLst>
                <p:tags r:id="rId5"/>
              </p:custDataLst>
            </p:nvPr>
          </p:nvSpPr>
          <p:spPr>
            <a:xfrm>
              <a:off x="1993260" y="5601250"/>
              <a:ext cx="561254" cy="4542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4" name="组合 13"/>
          <p:cNvGrpSpPr/>
          <p:nvPr>
            <p:custDataLst>
              <p:tags r:id="rId6"/>
            </p:custDataLst>
          </p:nvPr>
        </p:nvGrpSpPr>
        <p:grpSpPr>
          <a:xfrm>
            <a:off x="5558971" y="4770846"/>
            <a:ext cx="1074058" cy="1074058"/>
            <a:chOff x="1736858" y="5291364"/>
            <a:chExt cx="1074058" cy="1074058"/>
          </a:xfrm>
        </p:grpSpPr>
        <p:sp>
          <p:nvSpPr>
            <p:cNvPr id="15" name="椭圆 14"/>
            <p:cNvSpPr/>
            <p:nvPr>
              <p:custDataLst>
                <p:tags r:id="rId7"/>
              </p:custDataLst>
            </p:nvPr>
          </p:nvSpPr>
          <p:spPr>
            <a:xfrm>
              <a:off x="1736858" y="5291364"/>
              <a:ext cx="1074058" cy="107405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椭圆 10"/>
            <p:cNvSpPr/>
            <p:nvPr>
              <p:custDataLst>
                <p:tags r:id="rId8"/>
              </p:custDataLst>
            </p:nvPr>
          </p:nvSpPr>
          <p:spPr>
            <a:xfrm>
              <a:off x="1993260" y="5553237"/>
              <a:ext cx="561254" cy="55031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7" name="组合 16"/>
          <p:cNvGrpSpPr/>
          <p:nvPr/>
        </p:nvGrpSpPr>
        <p:grpSpPr>
          <a:xfrm>
            <a:off x="9381084" y="4770846"/>
            <a:ext cx="1074058" cy="1074058"/>
            <a:chOff x="1736858" y="5291364"/>
            <a:chExt cx="1074058" cy="1074058"/>
          </a:xfrm>
        </p:grpSpPr>
        <p:sp>
          <p:nvSpPr>
            <p:cNvPr id="18" name="椭圆 17"/>
            <p:cNvSpPr/>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椭圆 13"/>
            <p:cNvSpPr/>
            <p:nvPr/>
          </p:nvSpPr>
          <p:spPr>
            <a:xfrm>
              <a:off x="1993260" y="5548189"/>
              <a:ext cx="561254" cy="560407"/>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21" name="矩形 20"/>
          <p:cNvSpPr/>
          <p:nvPr>
            <p:custDataLst>
              <p:tags r:id="rId9"/>
            </p:custDataLst>
          </p:nvPr>
        </p:nvSpPr>
        <p:spPr>
          <a:xfrm>
            <a:off x="663575" y="2217420"/>
            <a:ext cx="3192145" cy="265112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（一）基本放大电路</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三极管的主要用途之一是利用其组成放大电路，放大电路的主要作用是将微弱的电信号（电压、电流或电功率）放大成为所需要的较强的电信号，以便有效地进行观察、测量或控制较大功率的负载。</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4" name="矩形 23"/>
          <p:cNvSpPr/>
          <p:nvPr>
            <p:custDataLst>
              <p:tags r:id="rId10"/>
            </p:custDataLst>
          </p:nvPr>
        </p:nvSpPr>
        <p:spPr>
          <a:xfrm>
            <a:off x="4641215" y="2437765"/>
            <a:ext cx="2981325" cy="156845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（二）放大电路的应用</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放大电路的应用十分广泛，它是各种电子设备中最普遍的一种基本单元。</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7" name="矩形 26"/>
          <p:cNvSpPr/>
          <p:nvPr/>
        </p:nvSpPr>
        <p:spPr>
          <a:xfrm>
            <a:off x="8595995" y="2326640"/>
            <a:ext cx="2643505" cy="230695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（三）放大电路的组成</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由三极管 T、电阻、电容、直流电源等组成。其中输入端接交流信号源，通常可用一个理想电压源</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 u</a:t>
            </a:r>
            <a:r>
              <a:rPr kumimoji="0" lang="zh-CN" altLang="en-US" sz="1600" b="0" i="0" u="none" strike="noStrike" kern="1200" cap="none" spc="0" normalizeH="0" baseline="-2500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S</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 </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和电阻 </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R</a:t>
            </a:r>
            <a:r>
              <a:rPr kumimoji="0" lang="zh-CN" altLang="en-US" sz="1600" b="0" i="0" u="none" strike="noStrike" kern="1200" cap="none" spc="0" normalizeH="0" baseline="-2500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S</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BodoniPS" panose="02070603060706090303" charset="0"/>
                <a:ea typeface="思源黑体 CN Regular"/>
                <a:cs typeface="BodoniPS" panose="02070603060706090303" charset="0"/>
                <a:sym typeface="+mn-lt"/>
              </a:rPr>
              <a:t> </a:t>
            </a: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串联表示。</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470535"/>
            <a:ext cx="479425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二、分析共射放大电路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custDataLst>
              <p:tags r:id="rId1"/>
            </p:custDataLst>
          </p:nvPr>
        </p:nvSpPr>
        <p:spPr>
          <a:xfrm>
            <a:off x="5835652" y="2401191"/>
            <a:ext cx="571496" cy="571496"/>
          </a:xfrm>
          <a:prstGeom prst="ellipse">
            <a:avLst/>
          </a:prstGeom>
          <a:solidFill>
            <a:srgbClr val="1F74AD"/>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endParaRPr sz="1600" b="1" dirty="0">
              <a:solidFill>
                <a:sysClr val="window" lastClr="FFFFFF"/>
              </a:solidFill>
              <a:latin typeface="微软雅黑" panose="020B0503020204020204" charset="-122"/>
              <a:ea typeface="微软雅黑" panose="020B0503020204020204" charset="-122"/>
            </a:endParaRPr>
          </a:p>
        </p:txBody>
      </p:sp>
      <p:sp>
        <p:nvSpPr>
          <p:cNvPr id="11" name="等腰三角形 10"/>
          <p:cNvSpPr/>
          <p:nvPr>
            <p:custDataLst>
              <p:tags r:id="rId2"/>
            </p:custDataLst>
          </p:nvPr>
        </p:nvSpPr>
        <p:spPr>
          <a:xfrm rot="16200000">
            <a:off x="5524897" y="2565823"/>
            <a:ext cx="280988" cy="242232"/>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微软雅黑" panose="020B0503020204020204" charset="-122"/>
              <a:ea typeface="微软雅黑" panose="020B0503020204020204" charset="-122"/>
            </a:endParaRPr>
          </a:p>
        </p:txBody>
      </p:sp>
      <p:sp>
        <p:nvSpPr>
          <p:cNvPr id="20" name="矩形 19"/>
          <p:cNvSpPr/>
          <p:nvPr>
            <p:custDataLst>
              <p:tags r:id="rId3"/>
            </p:custDataLst>
          </p:nvPr>
        </p:nvSpPr>
        <p:spPr bwMode="auto">
          <a:xfrm>
            <a:off x="788670" y="2052320"/>
            <a:ext cx="4592320" cy="317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just">
              <a:lnSpc>
                <a:spcPct val="150000"/>
              </a:lnSpc>
            </a:pPr>
            <a:r>
              <a:rPr lang="zh-CN" altLang="en-US" sz="1600" b="1" spc="150">
                <a:solidFill>
                  <a:schemeClr val="accent1"/>
                </a:solidFill>
                <a:latin typeface="Arial" panose="020B0604020202020204" pitchFamily="34" charset="0"/>
                <a:ea typeface="微软雅黑" panose="020B0503020204020204" charset="-122"/>
              </a:rPr>
              <a:t>（一）直流通路</a:t>
            </a:r>
            <a:endParaRPr lang="zh-CN" altLang="en-US" sz="1600" b="1" spc="150">
              <a:solidFill>
                <a:schemeClr val="accent1"/>
              </a:solidFill>
              <a:latin typeface="Arial" panose="020B0604020202020204" pitchFamily="34" charset="0"/>
              <a:ea typeface="微软雅黑" panose="020B0503020204020204" charset="-122"/>
            </a:endParaRPr>
          </a:p>
          <a:p>
            <a:pPr algn="just">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charset="-122"/>
              </a:rPr>
              <a:t>放大电路中没有交流输入信号，即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u</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 </a:t>
            </a:r>
            <a:r>
              <a:rPr lang="zh-CN" altLang="en-US" sz="1600" spc="150">
                <a:solidFill>
                  <a:srgbClr val="000000">
                    <a:lumMod val="75000"/>
                    <a:lumOff val="25000"/>
                  </a:srgbClr>
                </a:solidFill>
                <a:latin typeface="Arial" panose="020B0604020202020204" pitchFamily="34" charset="0"/>
                <a:ea typeface="微软雅黑" panose="020B0503020204020204" charset="-122"/>
              </a:rPr>
              <a:t>= 0 时的工作状态，称为静态工作状态，简称静态。这时电路中仅有直流电源作用，电路中的电流和电压值均为直流，叫静态值。各个直流电流和电压用大写字母的平标和下标表示，如基极电流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B</a:t>
            </a:r>
            <a:r>
              <a:rPr lang="zh-CN" altLang="en-US" sz="1600" spc="150">
                <a:solidFill>
                  <a:srgbClr val="000000">
                    <a:lumMod val="75000"/>
                    <a:lumOff val="25000"/>
                  </a:srgbClr>
                </a:solidFill>
                <a:latin typeface="Arial" panose="020B0604020202020204" pitchFamily="34" charset="0"/>
                <a:ea typeface="微软雅黑" panose="020B0503020204020204" charset="-122"/>
              </a:rPr>
              <a:t>、集电极电流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C</a:t>
            </a:r>
            <a:r>
              <a:rPr lang="zh-CN" altLang="en-US" sz="1600" spc="150">
                <a:solidFill>
                  <a:srgbClr val="000000">
                    <a:lumMod val="75000"/>
                    <a:lumOff val="25000"/>
                  </a:srgbClr>
                </a:solidFill>
                <a:latin typeface="Arial" panose="020B0604020202020204" pitchFamily="34" charset="0"/>
                <a:ea typeface="微软雅黑" panose="020B0503020204020204" charset="-122"/>
              </a:rPr>
              <a:t>、发射极电流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E</a:t>
            </a:r>
            <a:r>
              <a:rPr lang="zh-CN" altLang="en-US" sz="1600" spc="150">
                <a:solidFill>
                  <a:srgbClr val="000000">
                    <a:lumMod val="75000"/>
                    <a:lumOff val="25000"/>
                  </a:srgbClr>
                </a:solidFill>
                <a:latin typeface="Arial" panose="020B0604020202020204" pitchFamily="34" charset="0"/>
                <a:ea typeface="微软雅黑" panose="020B0503020204020204" charset="-122"/>
              </a:rPr>
              <a:t>、基 - 射极电压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U</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BE</a:t>
            </a:r>
            <a:r>
              <a:rPr lang="zh-CN" altLang="en-US" sz="1600" spc="150">
                <a:solidFill>
                  <a:srgbClr val="000000">
                    <a:lumMod val="75000"/>
                    <a:lumOff val="25000"/>
                  </a:srgbClr>
                </a:solidFill>
                <a:latin typeface="Arial" panose="020B0604020202020204" pitchFamily="34" charset="0"/>
                <a:ea typeface="微软雅黑" panose="020B0503020204020204" charset="-122"/>
              </a:rPr>
              <a:t>、集 - 射极电压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U</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CE</a:t>
            </a:r>
            <a:r>
              <a:rPr lang="zh-CN" altLang="en-US" sz="1600" spc="150">
                <a:solidFill>
                  <a:srgbClr val="000000">
                    <a:lumMod val="75000"/>
                    <a:lumOff val="25000"/>
                  </a:srgbClr>
                </a:solidFill>
                <a:latin typeface="Arial" panose="020B0604020202020204" pitchFamily="34" charset="0"/>
                <a:ea typeface="微软雅黑" panose="020B0503020204020204" charset="-122"/>
              </a:rPr>
              <a:t> 等。静态时电路中的</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 I</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B</a:t>
            </a:r>
            <a:r>
              <a:rPr lang="zh-CN" altLang="en-US" sz="1600" spc="150">
                <a:solidFill>
                  <a:srgbClr val="000000">
                    <a:lumMod val="75000"/>
                    <a:lumOff val="25000"/>
                  </a:srgbClr>
                </a:solidFill>
                <a:latin typeface="Arial" panose="020B0604020202020204" pitchFamily="34" charset="0"/>
                <a:ea typeface="微软雅黑" panose="020B0503020204020204" charset="-122"/>
              </a:rPr>
              <a:t>、</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C</a:t>
            </a:r>
            <a:r>
              <a:rPr lang="zh-CN" altLang="en-US" sz="1600" spc="150">
                <a:solidFill>
                  <a:srgbClr val="000000">
                    <a:lumMod val="75000"/>
                    <a:lumOff val="25000"/>
                  </a:srgbClr>
                </a:solidFill>
                <a:latin typeface="Arial" panose="020B0604020202020204" pitchFamily="34" charset="0"/>
                <a:ea typeface="微软雅黑" panose="020B0503020204020204" charset="-122"/>
              </a:rPr>
              <a:t>、</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U</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CE</a:t>
            </a:r>
            <a:r>
              <a:rPr lang="zh-CN" altLang="en-US" sz="1600" spc="150">
                <a:solidFill>
                  <a:srgbClr val="000000">
                    <a:lumMod val="75000"/>
                    <a:lumOff val="25000"/>
                  </a:srgbClr>
                </a:solidFill>
                <a:latin typeface="Arial" panose="020B0604020202020204" pitchFamily="34" charset="0"/>
                <a:ea typeface="微软雅黑" panose="020B0503020204020204" charset="-122"/>
              </a:rPr>
              <a:t> 的数值就叫放大电路的静态工作点。</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
        <p:nvSpPr>
          <p:cNvPr id="32" name="椭圆 31"/>
          <p:cNvSpPr/>
          <p:nvPr>
            <p:custDataLst>
              <p:tags r:id="rId4"/>
            </p:custDataLst>
          </p:nvPr>
        </p:nvSpPr>
        <p:spPr>
          <a:xfrm>
            <a:off x="5835652" y="3260932"/>
            <a:ext cx="571496" cy="571496"/>
          </a:xfrm>
          <a:prstGeom prst="ellipse">
            <a:avLst/>
          </a:prstGeom>
          <a:solidFill>
            <a:srgbClr val="3498DB"/>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endParaRPr sz="1600" b="1" dirty="0">
              <a:solidFill>
                <a:sysClr val="window" lastClr="FFFFFF"/>
              </a:solidFill>
              <a:latin typeface="微软雅黑" panose="020B0503020204020204" charset="-122"/>
              <a:ea typeface="微软雅黑" panose="020B0503020204020204" charset="-122"/>
            </a:endParaRPr>
          </a:p>
        </p:txBody>
      </p:sp>
      <p:sp>
        <p:nvSpPr>
          <p:cNvPr id="33" name="等腰三角形 32"/>
          <p:cNvSpPr/>
          <p:nvPr>
            <p:custDataLst>
              <p:tags r:id="rId5"/>
            </p:custDataLst>
          </p:nvPr>
        </p:nvSpPr>
        <p:spPr>
          <a:xfrm rot="5400000" flipH="1">
            <a:off x="6436915" y="3425564"/>
            <a:ext cx="280988" cy="242232"/>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微软雅黑" panose="020B0503020204020204" charset="-122"/>
              <a:ea typeface="微软雅黑" panose="020B0503020204020204" charset="-122"/>
            </a:endParaRPr>
          </a:p>
        </p:txBody>
      </p:sp>
      <p:sp>
        <p:nvSpPr>
          <p:cNvPr id="30" name="矩形 29"/>
          <p:cNvSpPr/>
          <p:nvPr>
            <p:custDataLst>
              <p:tags r:id="rId6"/>
            </p:custDataLst>
          </p:nvPr>
        </p:nvSpPr>
        <p:spPr bwMode="auto">
          <a:xfrm>
            <a:off x="6958330" y="3163570"/>
            <a:ext cx="4133215" cy="2519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just">
              <a:lnSpc>
                <a:spcPct val="150000"/>
              </a:lnSpc>
            </a:pPr>
            <a:r>
              <a:rPr lang="zh-CN" altLang="en-US" sz="1600" b="1" spc="150">
                <a:solidFill>
                  <a:schemeClr val="accent1"/>
                </a:solidFill>
                <a:latin typeface="Arial" panose="020B0604020202020204" pitchFamily="34" charset="0"/>
                <a:ea typeface="微软雅黑" panose="020B0503020204020204" charset="-122"/>
              </a:rPr>
              <a:t>（二）交流通路</a:t>
            </a:r>
            <a:endParaRPr lang="zh-CN" altLang="en-US" sz="1600" b="1" spc="150">
              <a:solidFill>
                <a:schemeClr val="accent1"/>
              </a:solidFill>
              <a:latin typeface="Arial" panose="020B0604020202020204" pitchFamily="34" charset="0"/>
              <a:ea typeface="微软雅黑" panose="020B0503020204020204" charset="-122"/>
            </a:endParaRPr>
          </a:p>
          <a:p>
            <a:pPr algn="just">
              <a:lnSpc>
                <a:spcPct val="150000"/>
              </a:lnSpc>
            </a:pPr>
            <a:r>
              <a:rPr lang="zh-CN" altLang="en-US" sz="1600" spc="150">
                <a:solidFill>
                  <a:srgbClr val="000000">
                    <a:lumMod val="75000"/>
                    <a:lumOff val="25000"/>
                  </a:srgbClr>
                </a:solidFill>
                <a:latin typeface="Arial" panose="020B0604020202020204" pitchFamily="34" charset="0"/>
                <a:ea typeface="微软雅黑" panose="020B0503020204020204" charset="-122"/>
              </a:rPr>
              <a:t>在上述静态的基础上，放大电路接入交流输入信号 </a:t>
            </a:r>
            <a:r>
              <a:rPr lang="zh-CN" altLang="en-US" sz="1600" spc="150">
                <a:solidFill>
                  <a:srgbClr val="000000">
                    <a:lumMod val="75000"/>
                    <a:lumOff val="25000"/>
                  </a:srgbClr>
                </a:solidFill>
                <a:latin typeface="BodoniPS" panose="02070603060706090303" charset="0"/>
                <a:ea typeface="微软雅黑" panose="020B0503020204020204" charset="-122"/>
                <a:cs typeface="BodoniPS" panose="02070603060706090303" charset="0"/>
              </a:rPr>
              <a:t>u</a:t>
            </a:r>
            <a:r>
              <a:rPr lang="zh-CN" altLang="en-US" sz="1600" spc="15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rPr>
              <a:t>i</a:t>
            </a:r>
            <a:r>
              <a:rPr lang="zh-CN" altLang="en-US" sz="1600" spc="150">
                <a:solidFill>
                  <a:srgbClr val="000000">
                    <a:lumMod val="75000"/>
                    <a:lumOff val="25000"/>
                  </a:srgbClr>
                </a:solidFill>
                <a:latin typeface="Arial" panose="020B0604020202020204" pitchFamily="34" charset="0"/>
                <a:ea typeface="微软雅黑" panose="020B0503020204020204" charset="-122"/>
              </a:rPr>
              <a:t>，这时放大电路的工作状态称动态。动态分析就是在静态值确定后，分析交流信号在放大电路中的传输情况，即分析电路中各个电压、电流随输入信号变化的情况。交流信号在放大电路中的传输通道称为交流通路。</a:t>
            </a:r>
            <a:endParaRPr lang="zh-CN" altLang="en-US" sz="1600" spc="150">
              <a:solidFill>
                <a:srgbClr val="000000">
                  <a:lumMod val="75000"/>
                  <a:lumOff val="25000"/>
                </a:srgbClr>
              </a:solidFill>
              <a:latin typeface="Arial" panose="020B0604020202020204" pitchFamily="34" charset="0"/>
              <a:ea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88995" y="302895"/>
            <a:ext cx="643953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三、计算共射放大电路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26" name="Freeform 18"/>
          <p:cNvSpPr/>
          <p:nvPr>
            <p:custDataLst>
              <p:tags r:id="rId1"/>
            </p:custDataLst>
          </p:nvPr>
        </p:nvSpPr>
        <p:spPr bwMode="auto">
          <a:xfrm>
            <a:off x="4419635" y="3045290"/>
            <a:ext cx="898654" cy="29732"/>
          </a:xfrm>
          <a:custGeom>
            <a:avLst/>
            <a:gdLst>
              <a:gd name="T0" fmla="*/ 389 w 396"/>
              <a:gd name="T1" fmla="*/ 0 h 13"/>
              <a:gd name="T2" fmla="*/ 7 w 396"/>
              <a:gd name="T3" fmla="*/ 0 h 13"/>
              <a:gd name="T4" fmla="*/ 0 w 396"/>
              <a:gd name="T5" fmla="*/ 7 h 13"/>
              <a:gd name="T6" fmla="*/ 7 w 396"/>
              <a:gd name="T7" fmla="*/ 13 h 13"/>
              <a:gd name="T8" fmla="*/ 389 w 396"/>
              <a:gd name="T9" fmla="*/ 13 h 13"/>
              <a:gd name="T10" fmla="*/ 396 w 396"/>
              <a:gd name="T11" fmla="*/ 7 h 13"/>
              <a:gd name="T12" fmla="*/ 389 w 396"/>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96" h="13">
                <a:moveTo>
                  <a:pt x="389" y="0"/>
                </a:moveTo>
                <a:cubicBezTo>
                  <a:pt x="7" y="0"/>
                  <a:pt x="7" y="0"/>
                  <a:pt x="7" y="0"/>
                </a:cubicBezTo>
                <a:cubicBezTo>
                  <a:pt x="3" y="0"/>
                  <a:pt x="0" y="3"/>
                  <a:pt x="0" y="7"/>
                </a:cubicBezTo>
                <a:cubicBezTo>
                  <a:pt x="0" y="10"/>
                  <a:pt x="3" y="13"/>
                  <a:pt x="7" y="13"/>
                </a:cubicBezTo>
                <a:cubicBezTo>
                  <a:pt x="389" y="13"/>
                  <a:pt x="389" y="13"/>
                  <a:pt x="389" y="13"/>
                </a:cubicBezTo>
                <a:cubicBezTo>
                  <a:pt x="393" y="13"/>
                  <a:pt x="396" y="10"/>
                  <a:pt x="396" y="7"/>
                </a:cubicBezTo>
                <a:cubicBezTo>
                  <a:pt x="396" y="3"/>
                  <a:pt x="393" y="0"/>
                  <a:pt x="389" y="0"/>
                </a:cubicBezTo>
              </a:path>
            </a:pathLst>
          </a:custGeom>
          <a:solidFill>
            <a:sysClr val="window" lastClr="FFFFFF">
              <a:lumMod val="75000"/>
            </a:sysClr>
          </a:solidFill>
          <a:ln>
            <a:noFill/>
          </a:ln>
        </p:spPr>
        <p:txBody>
          <a:bodyPr vert="horz" wrap="square" lIns="91440" tIns="45720" rIns="91440" bIns="45720" numCol="1" anchor="t" anchorCtr="0" compatLnSpc="1"/>
          <a:p>
            <a:endParaRPr lang="zh-CN" altLang="en-US"/>
          </a:p>
        </p:txBody>
      </p:sp>
      <p:sp>
        <p:nvSpPr>
          <p:cNvPr id="124" name="Freeform 19"/>
          <p:cNvSpPr/>
          <p:nvPr>
            <p:custDataLst>
              <p:tags r:id="rId2"/>
            </p:custDataLst>
          </p:nvPr>
        </p:nvSpPr>
        <p:spPr bwMode="auto">
          <a:xfrm>
            <a:off x="6611386" y="2505809"/>
            <a:ext cx="1113488" cy="31650"/>
          </a:xfrm>
          <a:custGeom>
            <a:avLst/>
            <a:gdLst>
              <a:gd name="T0" fmla="*/ 484 w 491"/>
              <a:gd name="T1" fmla="*/ 0 h 14"/>
              <a:gd name="T2" fmla="*/ 7 w 491"/>
              <a:gd name="T3" fmla="*/ 0 h 14"/>
              <a:gd name="T4" fmla="*/ 0 w 491"/>
              <a:gd name="T5" fmla="*/ 7 h 14"/>
              <a:gd name="T6" fmla="*/ 7 w 491"/>
              <a:gd name="T7" fmla="*/ 14 h 14"/>
              <a:gd name="T8" fmla="*/ 484 w 491"/>
              <a:gd name="T9" fmla="*/ 14 h 14"/>
              <a:gd name="T10" fmla="*/ 491 w 491"/>
              <a:gd name="T11" fmla="*/ 7 h 14"/>
              <a:gd name="T12" fmla="*/ 484 w 49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1" h="14">
                <a:moveTo>
                  <a:pt x="484" y="0"/>
                </a:moveTo>
                <a:cubicBezTo>
                  <a:pt x="7" y="0"/>
                  <a:pt x="7" y="0"/>
                  <a:pt x="7" y="0"/>
                </a:cubicBezTo>
                <a:cubicBezTo>
                  <a:pt x="3" y="0"/>
                  <a:pt x="0" y="4"/>
                  <a:pt x="0" y="7"/>
                </a:cubicBezTo>
                <a:cubicBezTo>
                  <a:pt x="0" y="11"/>
                  <a:pt x="3" y="14"/>
                  <a:pt x="7" y="14"/>
                </a:cubicBezTo>
                <a:cubicBezTo>
                  <a:pt x="484" y="14"/>
                  <a:pt x="484" y="14"/>
                  <a:pt x="484" y="14"/>
                </a:cubicBezTo>
                <a:cubicBezTo>
                  <a:pt x="488" y="14"/>
                  <a:pt x="491" y="11"/>
                  <a:pt x="491" y="7"/>
                </a:cubicBezTo>
                <a:cubicBezTo>
                  <a:pt x="491" y="4"/>
                  <a:pt x="488" y="0"/>
                  <a:pt x="484" y="0"/>
                </a:cubicBezTo>
              </a:path>
            </a:pathLst>
          </a:custGeom>
          <a:solidFill>
            <a:sysClr val="window" lastClr="FFFFFF">
              <a:lumMod val="75000"/>
            </a:sysClr>
          </a:solidFill>
          <a:ln>
            <a:noFill/>
          </a:ln>
        </p:spPr>
        <p:txBody>
          <a:bodyPr vert="horz" wrap="square" lIns="91440" tIns="45720" rIns="91440" bIns="45720" numCol="1" anchor="t" anchorCtr="0" compatLnSpc="1"/>
          <a:p>
            <a:endParaRPr lang="zh-CN" altLang="en-US"/>
          </a:p>
        </p:txBody>
      </p:sp>
      <p:sp>
        <p:nvSpPr>
          <p:cNvPr id="3" name="Freeform 22"/>
          <p:cNvSpPr/>
          <p:nvPr>
            <p:custDataLst>
              <p:tags r:id="rId3"/>
            </p:custDataLst>
          </p:nvPr>
        </p:nvSpPr>
        <p:spPr bwMode="auto">
          <a:xfrm>
            <a:off x="5589709" y="3734387"/>
            <a:ext cx="700126" cy="1354216"/>
          </a:xfrm>
          <a:custGeom>
            <a:avLst/>
            <a:gdLst>
              <a:gd name="T0" fmla="*/ 0 w 730"/>
              <a:gd name="T1" fmla="*/ 0 h 1412"/>
              <a:gd name="T2" fmla="*/ 0 w 730"/>
              <a:gd name="T3" fmla="*/ 1041 h 1412"/>
              <a:gd name="T4" fmla="*/ 730 w 730"/>
              <a:gd name="T5" fmla="*/ 1412 h 1412"/>
              <a:gd name="T6" fmla="*/ 730 w 730"/>
              <a:gd name="T7" fmla="*/ 0 h 1412"/>
              <a:gd name="T8" fmla="*/ 0 w 730"/>
              <a:gd name="T9" fmla="*/ 0 h 1412"/>
            </a:gdLst>
            <a:ahLst/>
            <a:cxnLst>
              <a:cxn ang="0">
                <a:pos x="T0" y="T1"/>
              </a:cxn>
              <a:cxn ang="0">
                <a:pos x="T2" y="T3"/>
              </a:cxn>
              <a:cxn ang="0">
                <a:pos x="T4" y="T5"/>
              </a:cxn>
              <a:cxn ang="0">
                <a:pos x="T6" y="T7"/>
              </a:cxn>
              <a:cxn ang="0">
                <a:pos x="T8" y="T9"/>
              </a:cxn>
            </a:cxnLst>
            <a:rect l="0" t="0" r="r" b="b"/>
            <a:pathLst>
              <a:path w="730" h="1412">
                <a:moveTo>
                  <a:pt x="0" y="0"/>
                </a:moveTo>
                <a:lnTo>
                  <a:pt x="0" y="1041"/>
                </a:lnTo>
                <a:lnTo>
                  <a:pt x="730" y="1412"/>
                </a:lnTo>
                <a:lnTo>
                  <a:pt x="730" y="0"/>
                </a:lnTo>
                <a:lnTo>
                  <a:pt x="0" y="0"/>
                </a:lnTo>
                <a:close/>
              </a:path>
            </a:pathLst>
          </a:custGeom>
          <a:solidFill>
            <a:srgbClr val="64C3C9">
              <a:lumMod val="75000"/>
            </a:srgbClr>
          </a:solidFill>
          <a:ln>
            <a:noFill/>
          </a:ln>
        </p:spPr>
        <p:txBody>
          <a:bodyPr vert="horz" wrap="square" lIns="91440" tIns="45720" rIns="91440" bIns="45720" numCol="1" anchor="t" anchorCtr="0" compatLnSpc="1"/>
          <a:p>
            <a:endParaRPr lang="zh-CN" altLang="en-US"/>
          </a:p>
        </p:txBody>
      </p:sp>
      <p:sp>
        <p:nvSpPr>
          <p:cNvPr id="21" name="Freeform 23"/>
          <p:cNvSpPr/>
          <p:nvPr>
            <p:custDataLst>
              <p:tags r:id="rId4"/>
            </p:custDataLst>
          </p:nvPr>
        </p:nvSpPr>
        <p:spPr bwMode="auto">
          <a:xfrm>
            <a:off x="5589709" y="3734387"/>
            <a:ext cx="700126" cy="1354216"/>
          </a:xfrm>
          <a:custGeom>
            <a:avLst/>
            <a:gdLst>
              <a:gd name="T0" fmla="*/ 0 w 730"/>
              <a:gd name="T1" fmla="*/ 0 h 1412"/>
              <a:gd name="T2" fmla="*/ 0 w 730"/>
              <a:gd name="T3" fmla="*/ 1041 h 1412"/>
              <a:gd name="T4" fmla="*/ 730 w 730"/>
              <a:gd name="T5" fmla="*/ 1412 h 1412"/>
              <a:gd name="T6" fmla="*/ 730 w 730"/>
              <a:gd name="T7" fmla="*/ 0 h 1412"/>
              <a:gd name="T8" fmla="*/ 0 w 730"/>
              <a:gd name="T9" fmla="*/ 0 h 1412"/>
            </a:gdLst>
            <a:ahLst/>
            <a:cxnLst>
              <a:cxn ang="0">
                <a:pos x="T0" y="T1"/>
              </a:cxn>
              <a:cxn ang="0">
                <a:pos x="T2" y="T3"/>
              </a:cxn>
              <a:cxn ang="0">
                <a:pos x="T4" y="T5"/>
              </a:cxn>
              <a:cxn ang="0">
                <a:pos x="T6" y="T7"/>
              </a:cxn>
              <a:cxn ang="0">
                <a:pos x="T8" y="T9"/>
              </a:cxn>
            </a:cxnLst>
            <a:rect l="0" t="0" r="r" b="b"/>
            <a:pathLst>
              <a:path w="730" h="1412">
                <a:moveTo>
                  <a:pt x="0" y="0"/>
                </a:moveTo>
                <a:lnTo>
                  <a:pt x="0" y="1041"/>
                </a:lnTo>
                <a:lnTo>
                  <a:pt x="730" y="1412"/>
                </a:lnTo>
                <a:lnTo>
                  <a:pt x="73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Freeform 24"/>
          <p:cNvSpPr/>
          <p:nvPr>
            <p:custDataLst>
              <p:tags r:id="rId5"/>
            </p:custDataLst>
          </p:nvPr>
        </p:nvSpPr>
        <p:spPr bwMode="auto">
          <a:xfrm>
            <a:off x="5573405" y="3720960"/>
            <a:ext cx="732735" cy="1383948"/>
          </a:xfrm>
          <a:custGeom>
            <a:avLst/>
            <a:gdLst>
              <a:gd name="T0" fmla="*/ 7 w 323"/>
              <a:gd name="T1" fmla="*/ 6 h 610"/>
              <a:gd name="T2" fmla="*/ 0 w 323"/>
              <a:gd name="T3" fmla="*/ 6 h 610"/>
              <a:gd name="T4" fmla="*/ 0 w 323"/>
              <a:gd name="T5" fmla="*/ 446 h 610"/>
              <a:gd name="T6" fmla="*/ 4 w 323"/>
              <a:gd name="T7" fmla="*/ 452 h 610"/>
              <a:gd name="T8" fmla="*/ 313 w 323"/>
              <a:gd name="T9" fmla="*/ 609 h 610"/>
              <a:gd name="T10" fmla="*/ 319 w 323"/>
              <a:gd name="T11" fmla="*/ 608 h 610"/>
              <a:gd name="T12" fmla="*/ 323 w 323"/>
              <a:gd name="T13" fmla="*/ 603 h 610"/>
              <a:gd name="T14" fmla="*/ 323 w 323"/>
              <a:gd name="T15" fmla="*/ 6 h 610"/>
              <a:gd name="T16" fmla="*/ 321 w 323"/>
              <a:gd name="T17" fmla="*/ 2 h 610"/>
              <a:gd name="T18" fmla="*/ 316 w 323"/>
              <a:gd name="T19" fmla="*/ 0 h 610"/>
              <a:gd name="T20" fmla="*/ 7 w 323"/>
              <a:gd name="T21" fmla="*/ 0 h 610"/>
              <a:gd name="T22" fmla="*/ 2 w 323"/>
              <a:gd name="T23" fmla="*/ 2 h 610"/>
              <a:gd name="T24" fmla="*/ 0 w 323"/>
              <a:gd name="T25" fmla="*/ 6 h 610"/>
              <a:gd name="T26" fmla="*/ 7 w 323"/>
              <a:gd name="T27" fmla="*/ 6 h 610"/>
              <a:gd name="T28" fmla="*/ 7 w 323"/>
              <a:gd name="T29" fmla="*/ 13 h 610"/>
              <a:gd name="T30" fmla="*/ 309 w 323"/>
              <a:gd name="T31" fmla="*/ 13 h 610"/>
              <a:gd name="T32" fmla="*/ 309 w 323"/>
              <a:gd name="T33" fmla="*/ 592 h 610"/>
              <a:gd name="T34" fmla="*/ 14 w 323"/>
              <a:gd name="T35" fmla="*/ 442 h 610"/>
              <a:gd name="T36" fmla="*/ 14 w 323"/>
              <a:gd name="T37" fmla="*/ 6 h 610"/>
              <a:gd name="T38" fmla="*/ 7 w 323"/>
              <a:gd name="T39" fmla="*/ 6 h 610"/>
              <a:gd name="T40" fmla="*/ 7 w 323"/>
              <a:gd name="T41" fmla="*/ 13 h 610"/>
              <a:gd name="T42" fmla="*/ 7 w 323"/>
              <a:gd name="T43" fmla="*/ 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3" h="610">
                <a:moveTo>
                  <a:pt x="7" y="6"/>
                </a:moveTo>
                <a:cubicBezTo>
                  <a:pt x="0" y="6"/>
                  <a:pt x="0" y="6"/>
                  <a:pt x="0" y="6"/>
                </a:cubicBezTo>
                <a:cubicBezTo>
                  <a:pt x="0" y="446"/>
                  <a:pt x="0" y="446"/>
                  <a:pt x="0" y="446"/>
                </a:cubicBezTo>
                <a:cubicBezTo>
                  <a:pt x="0" y="448"/>
                  <a:pt x="2" y="451"/>
                  <a:pt x="4" y="452"/>
                </a:cubicBezTo>
                <a:cubicBezTo>
                  <a:pt x="313" y="609"/>
                  <a:pt x="313" y="609"/>
                  <a:pt x="313" y="609"/>
                </a:cubicBezTo>
                <a:cubicBezTo>
                  <a:pt x="315" y="610"/>
                  <a:pt x="317" y="610"/>
                  <a:pt x="319" y="608"/>
                </a:cubicBezTo>
                <a:cubicBezTo>
                  <a:pt x="321" y="607"/>
                  <a:pt x="323" y="605"/>
                  <a:pt x="323" y="603"/>
                </a:cubicBezTo>
                <a:cubicBezTo>
                  <a:pt x="323" y="6"/>
                  <a:pt x="323" y="6"/>
                  <a:pt x="323" y="6"/>
                </a:cubicBezTo>
                <a:cubicBezTo>
                  <a:pt x="323" y="5"/>
                  <a:pt x="322" y="3"/>
                  <a:pt x="321" y="2"/>
                </a:cubicBezTo>
                <a:cubicBezTo>
                  <a:pt x="319" y="0"/>
                  <a:pt x="318" y="0"/>
                  <a:pt x="316" y="0"/>
                </a:cubicBezTo>
                <a:cubicBezTo>
                  <a:pt x="7" y="0"/>
                  <a:pt x="7" y="0"/>
                  <a:pt x="7" y="0"/>
                </a:cubicBezTo>
                <a:cubicBezTo>
                  <a:pt x="5" y="0"/>
                  <a:pt x="4" y="0"/>
                  <a:pt x="2" y="2"/>
                </a:cubicBezTo>
                <a:cubicBezTo>
                  <a:pt x="1" y="3"/>
                  <a:pt x="0" y="5"/>
                  <a:pt x="0" y="6"/>
                </a:cubicBezTo>
                <a:cubicBezTo>
                  <a:pt x="7" y="6"/>
                  <a:pt x="7" y="6"/>
                  <a:pt x="7" y="6"/>
                </a:cubicBezTo>
                <a:cubicBezTo>
                  <a:pt x="7" y="13"/>
                  <a:pt x="7" y="13"/>
                  <a:pt x="7" y="13"/>
                </a:cubicBezTo>
                <a:cubicBezTo>
                  <a:pt x="309" y="13"/>
                  <a:pt x="309" y="13"/>
                  <a:pt x="309" y="13"/>
                </a:cubicBezTo>
                <a:cubicBezTo>
                  <a:pt x="309" y="592"/>
                  <a:pt x="309" y="592"/>
                  <a:pt x="309" y="592"/>
                </a:cubicBezTo>
                <a:cubicBezTo>
                  <a:pt x="14" y="442"/>
                  <a:pt x="14" y="442"/>
                  <a:pt x="14" y="442"/>
                </a:cubicBezTo>
                <a:cubicBezTo>
                  <a:pt x="14" y="6"/>
                  <a:pt x="14" y="6"/>
                  <a:pt x="14" y="6"/>
                </a:cubicBezTo>
                <a:cubicBezTo>
                  <a:pt x="7" y="6"/>
                  <a:pt x="7" y="6"/>
                  <a:pt x="7" y="6"/>
                </a:cubicBezTo>
                <a:cubicBezTo>
                  <a:pt x="7" y="13"/>
                  <a:pt x="7" y="13"/>
                  <a:pt x="7" y="13"/>
                </a:cubicBezTo>
                <a:cubicBezTo>
                  <a:pt x="7" y="6"/>
                  <a:pt x="7" y="6"/>
                  <a:pt x="7" y="6"/>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 name="Freeform 25"/>
          <p:cNvSpPr/>
          <p:nvPr>
            <p:custDataLst>
              <p:tags r:id="rId6"/>
            </p:custDataLst>
          </p:nvPr>
        </p:nvSpPr>
        <p:spPr bwMode="auto">
          <a:xfrm>
            <a:off x="5147575" y="3734387"/>
            <a:ext cx="1584395" cy="0"/>
          </a:xfrm>
          <a:custGeom>
            <a:avLst/>
            <a:gdLst>
              <a:gd name="T0" fmla="*/ 0 w 1652"/>
              <a:gd name="T1" fmla="*/ 1652 w 1652"/>
              <a:gd name="T2" fmla="*/ 0 w 1652"/>
              <a:gd name="T3" fmla="*/ 0 w 1652"/>
            </a:gdLst>
            <a:ahLst/>
            <a:cxnLst>
              <a:cxn ang="0">
                <a:pos x="T0" y="0"/>
              </a:cxn>
              <a:cxn ang="0">
                <a:pos x="T1" y="0"/>
              </a:cxn>
              <a:cxn ang="0">
                <a:pos x="T2" y="0"/>
              </a:cxn>
              <a:cxn ang="0">
                <a:pos x="T3" y="0"/>
              </a:cxn>
            </a:cxnLst>
            <a:rect l="0" t="0" r="r" b="b"/>
            <a:pathLst>
              <a:path w="1652">
                <a:moveTo>
                  <a:pt x="0" y="0"/>
                </a:moveTo>
                <a:lnTo>
                  <a:pt x="1652" y="0"/>
                </a:lnTo>
                <a:lnTo>
                  <a:pt x="0" y="0"/>
                </a:lnTo>
                <a:lnTo>
                  <a:pt x="0" y="0"/>
                </a:lnTo>
                <a:close/>
              </a:path>
            </a:pathLst>
          </a:custGeom>
          <a:solidFill>
            <a:srgbClr val="784C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 name="Freeform 26"/>
          <p:cNvSpPr/>
          <p:nvPr>
            <p:custDataLst>
              <p:tags r:id="rId7"/>
            </p:custDataLst>
          </p:nvPr>
        </p:nvSpPr>
        <p:spPr bwMode="auto">
          <a:xfrm>
            <a:off x="5147575" y="3734387"/>
            <a:ext cx="1584395" cy="0"/>
          </a:xfrm>
          <a:custGeom>
            <a:avLst/>
            <a:gdLst>
              <a:gd name="T0" fmla="*/ 0 w 1652"/>
              <a:gd name="T1" fmla="*/ 1652 w 1652"/>
              <a:gd name="T2" fmla="*/ 0 w 1652"/>
              <a:gd name="T3" fmla="*/ 0 w 1652"/>
            </a:gdLst>
            <a:ahLst/>
            <a:cxnLst>
              <a:cxn ang="0">
                <a:pos x="T0" y="0"/>
              </a:cxn>
              <a:cxn ang="0">
                <a:pos x="T1" y="0"/>
              </a:cxn>
              <a:cxn ang="0">
                <a:pos x="T2" y="0"/>
              </a:cxn>
              <a:cxn ang="0">
                <a:pos x="T3" y="0"/>
              </a:cxn>
            </a:cxnLst>
            <a:rect l="0" t="0" r="r" b="b"/>
            <a:pathLst>
              <a:path w="1652">
                <a:moveTo>
                  <a:pt x="0" y="0"/>
                </a:moveTo>
                <a:lnTo>
                  <a:pt x="1652"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 name="Freeform 27"/>
          <p:cNvSpPr/>
          <p:nvPr>
            <p:custDataLst>
              <p:tags r:id="rId8"/>
            </p:custDataLst>
          </p:nvPr>
        </p:nvSpPr>
        <p:spPr bwMode="auto">
          <a:xfrm>
            <a:off x="5606317" y="3750692"/>
            <a:ext cx="669435" cy="131394"/>
          </a:xfrm>
          <a:custGeom>
            <a:avLst/>
            <a:gdLst>
              <a:gd name="T0" fmla="*/ 295 w 295"/>
              <a:gd name="T1" fmla="*/ 0 h 58"/>
              <a:gd name="T2" fmla="*/ 0 w 295"/>
              <a:gd name="T3" fmla="*/ 0 h 58"/>
              <a:gd name="T4" fmla="*/ 0 w 295"/>
              <a:gd name="T5" fmla="*/ 5 h 58"/>
              <a:gd name="T6" fmla="*/ 0 w 295"/>
              <a:gd name="T7" fmla="*/ 58 h 58"/>
              <a:gd name="T8" fmla="*/ 146 w 295"/>
              <a:gd name="T9" fmla="*/ 28 h 58"/>
              <a:gd name="T10" fmla="*/ 147 w 295"/>
              <a:gd name="T11" fmla="*/ 28 h 58"/>
              <a:gd name="T12" fmla="*/ 295 w 295"/>
              <a:gd name="T13" fmla="*/ 58 h 58"/>
              <a:gd name="T14" fmla="*/ 295 w 295"/>
              <a:gd name="T15" fmla="*/ 23 h 58"/>
              <a:gd name="T16" fmla="*/ 295 w 295"/>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58">
                <a:moveTo>
                  <a:pt x="295" y="0"/>
                </a:moveTo>
                <a:cubicBezTo>
                  <a:pt x="0" y="0"/>
                  <a:pt x="0" y="0"/>
                  <a:pt x="0" y="0"/>
                </a:cubicBezTo>
                <a:cubicBezTo>
                  <a:pt x="0" y="5"/>
                  <a:pt x="0" y="5"/>
                  <a:pt x="0" y="5"/>
                </a:cubicBezTo>
                <a:cubicBezTo>
                  <a:pt x="0" y="58"/>
                  <a:pt x="0" y="58"/>
                  <a:pt x="0" y="58"/>
                </a:cubicBezTo>
                <a:cubicBezTo>
                  <a:pt x="7" y="56"/>
                  <a:pt x="106" y="28"/>
                  <a:pt x="146" y="28"/>
                </a:cubicBezTo>
                <a:cubicBezTo>
                  <a:pt x="147" y="28"/>
                  <a:pt x="147" y="28"/>
                  <a:pt x="147" y="28"/>
                </a:cubicBezTo>
                <a:cubicBezTo>
                  <a:pt x="186" y="28"/>
                  <a:pt x="295" y="58"/>
                  <a:pt x="295" y="58"/>
                </a:cubicBezTo>
                <a:cubicBezTo>
                  <a:pt x="295" y="23"/>
                  <a:pt x="295" y="23"/>
                  <a:pt x="295" y="23"/>
                </a:cubicBezTo>
                <a:cubicBezTo>
                  <a:pt x="295" y="0"/>
                  <a:pt x="295" y="0"/>
                  <a:pt x="295" y="0"/>
                </a:cubicBezTo>
              </a:path>
            </a:pathLst>
          </a:custGeom>
          <a:solidFill>
            <a:srgbClr val="64C3C9">
              <a:lumMod val="50000"/>
            </a:srgbClr>
          </a:solidFill>
          <a:ln>
            <a:noFill/>
          </a:ln>
        </p:spPr>
        <p:txBody>
          <a:bodyPr vert="horz" wrap="square" lIns="91440" tIns="45720" rIns="91440" bIns="45720" numCol="1" anchor="t" anchorCtr="0" compatLnSpc="1"/>
          <a:p>
            <a:endParaRPr lang="zh-CN" altLang="en-US"/>
          </a:p>
        </p:txBody>
      </p:sp>
      <p:sp>
        <p:nvSpPr>
          <p:cNvPr id="26" name="Freeform 28"/>
          <p:cNvSpPr>
            <a:spLocks noEditPoints="1"/>
          </p:cNvSpPr>
          <p:nvPr>
            <p:custDataLst>
              <p:tags r:id="rId9"/>
            </p:custDataLst>
          </p:nvPr>
        </p:nvSpPr>
        <p:spPr bwMode="auto">
          <a:xfrm>
            <a:off x="5603136" y="3750692"/>
            <a:ext cx="671354" cy="131394"/>
          </a:xfrm>
          <a:custGeom>
            <a:avLst/>
            <a:gdLst>
              <a:gd name="T0" fmla="*/ 1 w 296"/>
              <a:gd name="T1" fmla="*/ 5 h 58"/>
              <a:gd name="T2" fmla="*/ 0 w 296"/>
              <a:gd name="T3" fmla="*/ 58 h 58"/>
              <a:gd name="T4" fmla="*/ 1 w 296"/>
              <a:gd name="T5" fmla="*/ 58 h 58"/>
              <a:gd name="T6" fmla="*/ 1 w 296"/>
              <a:gd name="T7" fmla="*/ 5 h 58"/>
              <a:gd name="T8" fmla="*/ 296 w 296"/>
              <a:gd name="T9" fmla="*/ 0 h 58"/>
              <a:gd name="T10" fmla="*/ 1 w 296"/>
              <a:gd name="T11" fmla="*/ 0 h 58"/>
              <a:gd name="T12" fmla="*/ 1 w 296"/>
              <a:gd name="T13" fmla="*/ 0 h 58"/>
              <a:gd name="T14" fmla="*/ 296 w 296"/>
              <a:gd name="T15" fmla="*/ 0 h 58"/>
              <a:gd name="T16" fmla="*/ 296 w 296"/>
              <a:gd name="T17" fmla="*/ 23 h 58"/>
              <a:gd name="T18" fmla="*/ 296 w 296"/>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 h="58">
                <a:moveTo>
                  <a:pt x="1" y="5"/>
                </a:moveTo>
                <a:cubicBezTo>
                  <a:pt x="0" y="58"/>
                  <a:pt x="0" y="58"/>
                  <a:pt x="0" y="58"/>
                </a:cubicBezTo>
                <a:cubicBezTo>
                  <a:pt x="0" y="58"/>
                  <a:pt x="1" y="58"/>
                  <a:pt x="1" y="58"/>
                </a:cubicBezTo>
                <a:cubicBezTo>
                  <a:pt x="1" y="5"/>
                  <a:pt x="1" y="5"/>
                  <a:pt x="1" y="5"/>
                </a:cubicBezTo>
                <a:moveTo>
                  <a:pt x="296" y="0"/>
                </a:moveTo>
                <a:cubicBezTo>
                  <a:pt x="1" y="0"/>
                  <a:pt x="1" y="0"/>
                  <a:pt x="1" y="0"/>
                </a:cubicBezTo>
                <a:cubicBezTo>
                  <a:pt x="1" y="0"/>
                  <a:pt x="1" y="0"/>
                  <a:pt x="1" y="0"/>
                </a:cubicBezTo>
                <a:cubicBezTo>
                  <a:pt x="296" y="0"/>
                  <a:pt x="296" y="0"/>
                  <a:pt x="296" y="0"/>
                </a:cubicBezTo>
                <a:cubicBezTo>
                  <a:pt x="296" y="23"/>
                  <a:pt x="296" y="23"/>
                  <a:pt x="296" y="23"/>
                </a:cubicBezTo>
                <a:cubicBezTo>
                  <a:pt x="296" y="0"/>
                  <a:pt x="296" y="0"/>
                  <a:pt x="296" y="0"/>
                </a:cubicBezTo>
              </a:path>
            </a:pathLst>
          </a:custGeom>
          <a:solidFill>
            <a:srgbClr val="E5E5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29"/>
          <p:cNvSpPr/>
          <p:nvPr>
            <p:custDataLst>
              <p:tags r:id="rId10"/>
            </p:custDataLst>
          </p:nvPr>
        </p:nvSpPr>
        <p:spPr bwMode="auto">
          <a:xfrm>
            <a:off x="5147575" y="3242380"/>
            <a:ext cx="1584395" cy="492007"/>
          </a:xfrm>
          <a:custGeom>
            <a:avLst/>
            <a:gdLst>
              <a:gd name="T0" fmla="*/ 0 w 1652"/>
              <a:gd name="T1" fmla="*/ 0 h 513"/>
              <a:gd name="T2" fmla="*/ 0 w 1652"/>
              <a:gd name="T3" fmla="*/ 513 h 513"/>
              <a:gd name="T4" fmla="*/ 1652 w 1652"/>
              <a:gd name="T5" fmla="*/ 513 h 513"/>
              <a:gd name="T6" fmla="*/ 1650 w 1652"/>
              <a:gd name="T7" fmla="*/ 0 h 513"/>
              <a:gd name="T8" fmla="*/ 0 w 1652"/>
              <a:gd name="T9" fmla="*/ 0 h 513"/>
            </a:gdLst>
            <a:ahLst/>
            <a:cxnLst>
              <a:cxn ang="0">
                <a:pos x="T0" y="T1"/>
              </a:cxn>
              <a:cxn ang="0">
                <a:pos x="T2" y="T3"/>
              </a:cxn>
              <a:cxn ang="0">
                <a:pos x="T4" y="T5"/>
              </a:cxn>
              <a:cxn ang="0">
                <a:pos x="T6" y="T7"/>
              </a:cxn>
              <a:cxn ang="0">
                <a:pos x="T8" y="T9"/>
              </a:cxn>
            </a:cxnLst>
            <a:rect l="0" t="0" r="r" b="b"/>
            <a:pathLst>
              <a:path w="1652" h="513">
                <a:moveTo>
                  <a:pt x="0" y="0"/>
                </a:moveTo>
                <a:lnTo>
                  <a:pt x="0" y="513"/>
                </a:lnTo>
                <a:lnTo>
                  <a:pt x="1652" y="513"/>
                </a:lnTo>
                <a:lnTo>
                  <a:pt x="1650" y="0"/>
                </a:lnTo>
                <a:lnTo>
                  <a:pt x="0" y="0"/>
                </a:lnTo>
                <a:close/>
              </a:path>
            </a:pathLst>
          </a:custGeom>
          <a:solidFill>
            <a:srgbClr val="64C3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8" name="Freeform 30"/>
          <p:cNvSpPr/>
          <p:nvPr>
            <p:custDataLst>
              <p:tags r:id="rId11"/>
            </p:custDataLst>
          </p:nvPr>
        </p:nvSpPr>
        <p:spPr bwMode="auto">
          <a:xfrm>
            <a:off x="5147575" y="3242380"/>
            <a:ext cx="1584395" cy="492007"/>
          </a:xfrm>
          <a:custGeom>
            <a:avLst/>
            <a:gdLst>
              <a:gd name="T0" fmla="*/ 0 w 1652"/>
              <a:gd name="T1" fmla="*/ 0 h 513"/>
              <a:gd name="T2" fmla="*/ 0 w 1652"/>
              <a:gd name="T3" fmla="*/ 513 h 513"/>
              <a:gd name="T4" fmla="*/ 1652 w 1652"/>
              <a:gd name="T5" fmla="*/ 513 h 513"/>
              <a:gd name="T6" fmla="*/ 1650 w 1652"/>
              <a:gd name="T7" fmla="*/ 0 h 513"/>
              <a:gd name="T8" fmla="*/ 0 w 1652"/>
              <a:gd name="T9" fmla="*/ 0 h 513"/>
            </a:gdLst>
            <a:ahLst/>
            <a:cxnLst>
              <a:cxn ang="0">
                <a:pos x="T0" y="T1"/>
              </a:cxn>
              <a:cxn ang="0">
                <a:pos x="T2" y="T3"/>
              </a:cxn>
              <a:cxn ang="0">
                <a:pos x="T4" y="T5"/>
              </a:cxn>
              <a:cxn ang="0">
                <a:pos x="T6" y="T7"/>
              </a:cxn>
              <a:cxn ang="0">
                <a:pos x="T8" y="T9"/>
              </a:cxn>
            </a:cxnLst>
            <a:rect l="0" t="0" r="r" b="b"/>
            <a:pathLst>
              <a:path w="1652" h="513">
                <a:moveTo>
                  <a:pt x="0" y="0"/>
                </a:moveTo>
                <a:lnTo>
                  <a:pt x="0" y="513"/>
                </a:lnTo>
                <a:lnTo>
                  <a:pt x="1652" y="513"/>
                </a:lnTo>
                <a:lnTo>
                  <a:pt x="165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9" name="Freeform 31"/>
          <p:cNvSpPr/>
          <p:nvPr>
            <p:custDataLst>
              <p:tags r:id="rId12"/>
            </p:custDataLst>
          </p:nvPr>
        </p:nvSpPr>
        <p:spPr bwMode="auto">
          <a:xfrm>
            <a:off x="5131271" y="3226076"/>
            <a:ext cx="1617003" cy="524615"/>
          </a:xfrm>
          <a:custGeom>
            <a:avLst/>
            <a:gdLst>
              <a:gd name="T0" fmla="*/ 7 w 713"/>
              <a:gd name="T1" fmla="*/ 7 h 231"/>
              <a:gd name="T2" fmla="*/ 0 w 713"/>
              <a:gd name="T3" fmla="*/ 7 h 231"/>
              <a:gd name="T4" fmla="*/ 0 w 713"/>
              <a:gd name="T5" fmla="*/ 224 h 231"/>
              <a:gd name="T6" fmla="*/ 2 w 713"/>
              <a:gd name="T7" fmla="*/ 229 h 231"/>
              <a:gd name="T8" fmla="*/ 7 w 713"/>
              <a:gd name="T9" fmla="*/ 231 h 231"/>
              <a:gd name="T10" fmla="*/ 706 w 713"/>
              <a:gd name="T11" fmla="*/ 231 h 231"/>
              <a:gd name="T12" fmla="*/ 711 w 713"/>
              <a:gd name="T13" fmla="*/ 229 h 231"/>
              <a:gd name="T14" fmla="*/ 713 w 713"/>
              <a:gd name="T15" fmla="*/ 224 h 231"/>
              <a:gd name="T16" fmla="*/ 711 w 713"/>
              <a:gd name="T17" fmla="*/ 7 h 231"/>
              <a:gd name="T18" fmla="*/ 705 w 713"/>
              <a:gd name="T19" fmla="*/ 0 h 231"/>
              <a:gd name="T20" fmla="*/ 7 w 713"/>
              <a:gd name="T21" fmla="*/ 0 h 231"/>
              <a:gd name="T22" fmla="*/ 2 w 713"/>
              <a:gd name="T23" fmla="*/ 2 h 231"/>
              <a:gd name="T24" fmla="*/ 0 w 713"/>
              <a:gd name="T25" fmla="*/ 7 h 231"/>
              <a:gd name="T26" fmla="*/ 7 w 713"/>
              <a:gd name="T27" fmla="*/ 7 h 231"/>
              <a:gd name="T28" fmla="*/ 7 w 713"/>
              <a:gd name="T29" fmla="*/ 13 h 231"/>
              <a:gd name="T30" fmla="*/ 698 w 713"/>
              <a:gd name="T31" fmla="*/ 13 h 231"/>
              <a:gd name="T32" fmla="*/ 699 w 713"/>
              <a:gd name="T33" fmla="*/ 217 h 231"/>
              <a:gd name="T34" fmla="*/ 14 w 713"/>
              <a:gd name="T35" fmla="*/ 217 h 231"/>
              <a:gd name="T36" fmla="*/ 14 w 713"/>
              <a:gd name="T37" fmla="*/ 7 h 231"/>
              <a:gd name="T38" fmla="*/ 7 w 713"/>
              <a:gd name="T39" fmla="*/ 7 h 231"/>
              <a:gd name="T40" fmla="*/ 7 w 713"/>
              <a:gd name="T41" fmla="*/ 13 h 231"/>
              <a:gd name="T42" fmla="*/ 7 w 713"/>
              <a:gd name="T43" fmla="*/ 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3" h="231">
                <a:moveTo>
                  <a:pt x="7" y="7"/>
                </a:moveTo>
                <a:cubicBezTo>
                  <a:pt x="0" y="7"/>
                  <a:pt x="0" y="7"/>
                  <a:pt x="0" y="7"/>
                </a:cubicBezTo>
                <a:cubicBezTo>
                  <a:pt x="0" y="224"/>
                  <a:pt x="0" y="224"/>
                  <a:pt x="0" y="224"/>
                </a:cubicBezTo>
                <a:cubicBezTo>
                  <a:pt x="0" y="226"/>
                  <a:pt x="1" y="227"/>
                  <a:pt x="2" y="229"/>
                </a:cubicBezTo>
                <a:cubicBezTo>
                  <a:pt x="3" y="230"/>
                  <a:pt x="5" y="231"/>
                  <a:pt x="7" y="231"/>
                </a:cubicBezTo>
                <a:cubicBezTo>
                  <a:pt x="706" y="231"/>
                  <a:pt x="706" y="231"/>
                  <a:pt x="706" y="231"/>
                </a:cubicBezTo>
                <a:cubicBezTo>
                  <a:pt x="708" y="231"/>
                  <a:pt x="709" y="230"/>
                  <a:pt x="711" y="229"/>
                </a:cubicBezTo>
                <a:cubicBezTo>
                  <a:pt x="712" y="227"/>
                  <a:pt x="713" y="226"/>
                  <a:pt x="713" y="224"/>
                </a:cubicBezTo>
                <a:cubicBezTo>
                  <a:pt x="711" y="7"/>
                  <a:pt x="711" y="7"/>
                  <a:pt x="711" y="7"/>
                </a:cubicBezTo>
                <a:cubicBezTo>
                  <a:pt x="711" y="3"/>
                  <a:pt x="708" y="0"/>
                  <a:pt x="705" y="0"/>
                </a:cubicBezTo>
                <a:cubicBezTo>
                  <a:pt x="7" y="0"/>
                  <a:pt x="7" y="0"/>
                  <a:pt x="7" y="0"/>
                </a:cubicBezTo>
                <a:cubicBezTo>
                  <a:pt x="5" y="0"/>
                  <a:pt x="3" y="1"/>
                  <a:pt x="2" y="2"/>
                </a:cubicBezTo>
                <a:cubicBezTo>
                  <a:pt x="1" y="3"/>
                  <a:pt x="0" y="5"/>
                  <a:pt x="0" y="7"/>
                </a:cubicBezTo>
                <a:cubicBezTo>
                  <a:pt x="7" y="7"/>
                  <a:pt x="7" y="7"/>
                  <a:pt x="7" y="7"/>
                </a:cubicBezTo>
                <a:cubicBezTo>
                  <a:pt x="7" y="13"/>
                  <a:pt x="7" y="13"/>
                  <a:pt x="7" y="13"/>
                </a:cubicBezTo>
                <a:cubicBezTo>
                  <a:pt x="698" y="13"/>
                  <a:pt x="698" y="13"/>
                  <a:pt x="698" y="13"/>
                </a:cubicBezTo>
                <a:cubicBezTo>
                  <a:pt x="699" y="217"/>
                  <a:pt x="699" y="217"/>
                  <a:pt x="699" y="217"/>
                </a:cubicBezTo>
                <a:cubicBezTo>
                  <a:pt x="14" y="217"/>
                  <a:pt x="14" y="217"/>
                  <a:pt x="14" y="217"/>
                </a:cubicBezTo>
                <a:cubicBezTo>
                  <a:pt x="14" y="7"/>
                  <a:pt x="14" y="7"/>
                  <a:pt x="14" y="7"/>
                </a:cubicBezTo>
                <a:cubicBezTo>
                  <a:pt x="7" y="7"/>
                  <a:pt x="7" y="7"/>
                  <a:pt x="7" y="7"/>
                </a:cubicBezTo>
                <a:cubicBezTo>
                  <a:pt x="7" y="13"/>
                  <a:pt x="7" y="13"/>
                  <a:pt x="7" y="13"/>
                </a:cubicBezTo>
                <a:cubicBezTo>
                  <a:pt x="7" y="7"/>
                  <a:pt x="7" y="7"/>
                  <a:pt x="7" y="7"/>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 name="Freeform 34"/>
          <p:cNvSpPr/>
          <p:nvPr>
            <p:custDataLst>
              <p:tags r:id="rId13"/>
            </p:custDataLst>
          </p:nvPr>
        </p:nvSpPr>
        <p:spPr bwMode="auto">
          <a:xfrm>
            <a:off x="4838752" y="2749415"/>
            <a:ext cx="2200122" cy="492965"/>
          </a:xfrm>
          <a:custGeom>
            <a:avLst/>
            <a:gdLst>
              <a:gd name="T0" fmla="*/ 324 w 2294"/>
              <a:gd name="T1" fmla="*/ 514 h 514"/>
              <a:gd name="T2" fmla="*/ 1972 w 2294"/>
              <a:gd name="T3" fmla="*/ 514 h 514"/>
              <a:gd name="T4" fmla="*/ 2294 w 2294"/>
              <a:gd name="T5" fmla="*/ 0 h 514"/>
              <a:gd name="T6" fmla="*/ 0 w 2294"/>
              <a:gd name="T7" fmla="*/ 0 h 514"/>
              <a:gd name="T8" fmla="*/ 324 w 2294"/>
              <a:gd name="T9" fmla="*/ 514 h 514"/>
            </a:gdLst>
            <a:ahLst/>
            <a:cxnLst>
              <a:cxn ang="0">
                <a:pos x="T0" y="T1"/>
              </a:cxn>
              <a:cxn ang="0">
                <a:pos x="T2" y="T3"/>
              </a:cxn>
              <a:cxn ang="0">
                <a:pos x="T4" y="T5"/>
              </a:cxn>
              <a:cxn ang="0">
                <a:pos x="T6" y="T7"/>
              </a:cxn>
              <a:cxn ang="0">
                <a:pos x="T8" y="T9"/>
              </a:cxn>
            </a:cxnLst>
            <a:rect l="0" t="0" r="r" b="b"/>
            <a:pathLst>
              <a:path w="2294" h="514">
                <a:moveTo>
                  <a:pt x="324" y="514"/>
                </a:moveTo>
                <a:lnTo>
                  <a:pt x="1972" y="514"/>
                </a:lnTo>
                <a:lnTo>
                  <a:pt x="2294" y="0"/>
                </a:lnTo>
                <a:lnTo>
                  <a:pt x="0" y="0"/>
                </a:lnTo>
                <a:lnTo>
                  <a:pt x="324" y="514"/>
                </a:lnTo>
                <a:close/>
              </a:path>
            </a:pathLst>
          </a:custGeom>
          <a:solidFill>
            <a:srgbClr val="FCBD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35"/>
          <p:cNvSpPr/>
          <p:nvPr>
            <p:custDataLst>
              <p:tags r:id="rId14"/>
            </p:custDataLst>
          </p:nvPr>
        </p:nvSpPr>
        <p:spPr bwMode="auto">
          <a:xfrm>
            <a:off x="4838752" y="2749415"/>
            <a:ext cx="2200122" cy="492965"/>
          </a:xfrm>
          <a:custGeom>
            <a:avLst/>
            <a:gdLst>
              <a:gd name="T0" fmla="*/ 324 w 2294"/>
              <a:gd name="T1" fmla="*/ 514 h 514"/>
              <a:gd name="T2" fmla="*/ 1972 w 2294"/>
              <a:gd name="T3" fmla="*/ 514 h 514"/>
              <a:gd name="T4" fmla="*/ 2294 w 2294"/>
              <a:gd name="T5" fmla="*/ 0 h 514"/>
              <a:gd name="T6" fmla="*/ 0 w 2294"/>
              <a:gd name="T7" fmla="*/ 0 h 514"/>
              <a:gd name="T8" fmla="*/ 324 w 2294"/>
              <a:gd name="T9" fmla="*/ 514 h 514"/>
            </a:gdLst>
            <a:ahLst/>
            <a:cxnLst>
              <a:cxn ang="0">
                <a:pos x="T0" y="T1"/>
              </a:cxn>
              <a:cxn ang="0">
                <a:pos x="T2" y="T3"/>
              </a:cxn>
              <a:cxn ang="0">
                <a:pos x="T4" y="T5"/>
              </a:cxn>
              <a:cxn ang="0">
                <a:pos x="T6" y="T7"/>
              </a:cxn>
              <a:cxn ang="0">
                <a:pos x="T8" y="T9"/>
              </a:cxn>
            </a:cxnLst>
            <a:rect l="0" t="0" r="r" b="b"/>
            <a:pathLst>
              <a:path w="2294" h="514">
                <a:moveTo>
                  <a:pt x="324" y="514"/>
                </a:moveTo>
                <a:lnTo>
                  <a:pt x="1972" y="514"/>
                </a:lnTo>
                <a:lnTo>
                  <a:pt x="2294" y="0"/>
                </a:lnTo>
                <a:lnTo>
                  <a:pt x="0" y="0"/>
                </a:lnTo>
                <a:lnTo>
                  <a:pt x="324" y="5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Freeform 36"/>
          <p:cNvSpPr/>
          <p:nvPr>
            <p:custDataLst>
              <p:tags r:id="rId15"/>
            </p:custDataLst>
          </p:nvPr>
        </p:nvSpPr>
        <p:spPr bwMode="auto">
          <a:xfrm>
            <a:off x="4822448" y="2734070"/>
            <a:ext cx="2234648" cy="521738"/>
          </a:xfrm>
          <a:custGeom>
            <a:avLst/>
            <a:gdLst>
              <a:gd name="T0" fmla="*/ 144 w 985"/>
              <a:gd name="T1" fmla="*/ 224 h 230"/>
              <a:gd name="T2" fmla="*/ 144 w 985"/>
              <a:gd name="T3" fmla="*/ 230 h 230"/>
              <a:gd name="T4" fmla="*/ 841 w 985"/>
              <a:gd name="T5" fmla="*/ 230 h 230"/>
              <a:gd name="T6" fmla="*/ 847 w 985"/>
              <a:gd name="T7" fmla="*/ 227 h 230"/>
              <a:gd name="T8" fmla="*/ 983 w 985"/>
              <a:gd name="T9" fmla="*/ 10 h 230"/>
              <a:gd name="T10" fmla="*/ 983 w 985"/>
              <a:gd name="T11" fmla="*/ 3 h 230"/>
              <a:gd name="T12" fmla="*/ 977 w 985"/>
              <a:gd name="T13" fmla="*/ 0 h 230"/>
              <a:gd name="T14" fmla="*/ 7 w 985"/>
              <a:gd name="T15" fmla="*/ 0 h 230"/>
              <a:gd name="T16" fmla="*/ 2 w 985"/>
              <a:gd name="T17" fmla="*/ 3 h 230"/>
              <a:gd name="T18" fmla="*/ 2 w 985"/>
              <a:gd name="T19" fmla="*/ 10 h 230"/>
              <a:gd name="T20" fmla="*/ 138 w 985"/>
              <a:gd name="T21" fmla="*/ 227 h 230"/>
              <a:gd name="T22" fmla="*/ 144 w 985"/>
              <a:gd name="T23" fmla="*/ 230 h 230"/>
              <a:gd name="T24" fmla="*/ 144 w 985"/>
              <a:gd name="T25" fmla="*/ 224 h 230"/>
              <a:gd name="T26" fmla="*/ 149 w 985"/>
              <a:gd name="T27" fmla="*/ 220 h 230"/>
              <a:gd name="T28" fmla="*/ 20 w 985"/>
              <a:gd name="T29" fmla="*/ 13 h 230"/>
              <a:gd name="T30" fmla="*/ 965 w 985"/>
              <a:gd name="T31" fmla="*/ 13 h 230"/>
              <a:gd name="T32" fmla="*/ 837 w 985"/>
              <a:gd name="T33" fmla="*/ 217 h 230"/>
              <a:gd name="T34" fmla="*/ 144 w 985"/>
              <a:gd name="T35" fmla="*/ 217 h 230"/>
              <a:gd name="T36" fmla="*/ 144 w 985"/>
              <a:gd name="T37" fmla="*/ 224 h 230"/>
              <a:gd name="T38" fmla="*/ 149 w 985"/>
              <a:gd name="T39" fmla="*/ 220 h 230"/>
              <a:gd name="T40" fmla="*/ 144 w 985"/>
              <a:gd name="T41" fmla="*/ 2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5" h="230">
                <a:moveTo>
                  <a:pt x="144" y="224"/>
                </a:moveTo>
                <a:cubicBezTo>
                  <a:pt x="144" y="230"/>
                  <a:pt x="144" y="230"/>
                  <a:pt x="144" y="230"/>
                </a:cubicBezTo>
                <a:cubicBezTo>
                  <a:pt x="841" y="230"/>
                  <a:pt x="841" y="230"/>
                  <a:pt x="841" y="230"/>
                </a:cubicBezTo>
                <a:cubicBezTo>
                  <a:pt x="843" y="230"/>
                  <a:pt x="846" y="229"/>
                  <a:pt x="847" y="227"/>
                </a:cubicBezTo>
                <a:cubicBezTo>
                  <a:pt x="983" y="10"/>
                  <a:pt x="983" y="10"/>
                  <a:pt x="983" y="10"/>
                </a:cubicBezTo>
                <a:cubicBezTo>
                  <a:pt x="984" y="8"/>
                  <a:pt x="985" y="6"/>
                  <a:pt x="983" y="3"/>
                </a:cubicBezTo>
                <a:cubicBezTo>
                  <a:pt x="982" y="1"/>
                  <a:pt x="980" y="0"/>
                  <a:pt x="977" y="0"/>
                </a:cubicBezTo>
                <a:cubicBezTo>
                  <a:pt x="7" y="0"/>
                  <a:pt x="7" y="0"/>
                  <a:pt x="7" y="0"/>
                </a:cubicBezTo>
                <a:cubicBezTo>
                  <a:pt x="5" y="0"/>
                  <a:pt x="3" y="1"/>
                  <a:pt x="2" y="3"/>
                </a:cubicBezTo>
                <a:cubicBezTo>
                  <a:pt x="0" y="6"/>
                  <a:pt x="0" y="8"/>
                  <a:pt x="2" y="10"/>
                </a:cubicBezTo>
                <a:cubicBezTo>
                  <a:pt x="138" y="227"/>
                  <a:pt x="138" y="227"/>
                  <a:pt x="138" y="227"/>
                </a:cubicBezTo>
                <a:cubicBezTo>
                  <a:pt x="139" y="229"/>
                  <a:pt x="141" y="230"/>
                  <a:pt x="144" y="230"/>
                </a:cubicBezTo>
                <a:cubicBezTo>
                  <a:pt x="144" y="224"/>
                  <a:pt x="144" y="224"/>
                  <a:pt x="144" y="224"/>
                </a:cubicBezTo>
                <a:cubicBezTo>
                  <a:pt x="149" y="220"/>
                  <a:pt x="149" y="220"/>
                  <a:pt x="149" y="220"/>
                </a:cubicBezTo>
                <a:cubicBezTo>
                  <a:pt x="20" y="13"/>
                  <a:pt x="20" y="13"/>
                  <a:pt x="20" y="13"/>
                </a:cubicBezTo>
                <a:cubicBezTo>
                  <a:pt x="965" y="13"/>
                  <a:pt x="965" y="13"/>
                  <a:pt x="965" y="13"/>
                </a:cubicBezTo>
                <a:cubicBezTo>
                  <a:pt x="837" y="217"/>
                  <a:pt x="837" y="217"/>
                  <a:pt x="837" y="217"/>
                </a:cubicBezTo>
                <a:cubicBezTo>
                  <a:pt x="144" y="217"/>
                  <a:pt x="144" y="217"/>
                  <a:pt x="144" y="217"/>
                </a:cubicBezTo>
                <a:cubicBezTo>
                  <a:pt x="144" y="224"/>
                  <a:pt x="144" y="224"/>
                  <a:pt x="144" y="224"/>
                </a:cubicBezTo>
                <a:cubicBezTo>
                  <a:pt x="149" y="220"/>
                  <a:pt x="149" y="220"/>
                  <a:pt x="149" y="220"/>
                </a:cubicBezTo>
                <a:cubicBezTo>
                  <a:pt x="144" y="224"/>
                  <a:pt x="144" y="224"/>
                  <a:pt x="144" y="224"/>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 name="Freeform 37"/>
          <p:cNvSpPr/>
          <p:nvPr>
            <p:custDataLst>
              <p:tags r:id="rId16"/>
            </p:custDataLst>
          </p:nvPr>
        </p:nvSpPr>
        <p:spPr bwMode="auto">
          <a:xfrm>
            <a:off x="4868484" y="2763801"/>
            <a:ext cx="2142577" cy="163043"/>
          </a:xfrm>
          <a:custGeom>
            <a:avLst/>
            <a:gdLst>
              <a:gd name="T0" fmla="*/ 945 w 945"/>
              <a:gd name="T1" fmla="*/ 0 h 72"/>
              <a:gd name="T2" fmla="*/ 0 w 945"/>
              <a:gd name="T3" fmla="*/ 0 h 72"/>
              <a:gd name="T4" fmla="*/ 45 w 945"/>
              <a:gd name="T5" fmla="*/ 72 h 72"/>
              <a:gd name="T6" fmla="*/ 462 w 945"/>
              <a:gd name="T7" fmla="*/ 36 h 72"/>
              <a:gd name="T8" fmla="*/ 464 w 945"/>
              <a:gd name="T9" fmla="*/ 36 h 72"/>
              <a:gd name="T10" fmla="*/ 902 w 945"/>
              <a:gd name="T11" fmla="*/ 69 h 72"/>
              <a:gd name="T12" fmla="*/ 931 w 945"/>
              <a:gd name="T13" fmla="*/ 23 h 72"/>
              <a:gd name="T14" fmla="*/ 945 w 945"/>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5" h="72">
                <a:moveTo>
                  <a:pt x="945" y="0"/>
                </a:moveTo>
                <a:cubicBezTo>
                  <a:pt x="0" y="0"/>
                  <a:pt x="0" y="0"/>
                  <a:pt x="0" y="0"/>
                </a:cubicBezTo>
                <a:cubicBezTo>
                  <a:pt x="45" y="72"/>
                  <a:pt x="45" y="72"/>
                  <a:pt x="45" y="72"/>
                </a:cubicBezTo>
                <a:cubicBezTo>
                  <a:pt x="45" y="72"/>
                  <a:pt x="353" y="36"/>
                  <a:pt x="462" y="36"/>
                </a:cubicBezTo>
                <a:cubicBezTo>
                  <a:pt x="462" y="36"/>
                  <a:pt x="463" y="36"/>
                  <a:pt x="464" y="36"/>
                </a:cubicBezTo>
                <a:cubicBezTo>
                  <a:pt x="579" y="36"/>
                  <a:pt x="894" y="68"/>
                  <a:pt x="902" y="69"/>
                </a:cubicBezTo>
                <a:cubicBezTo>
                  <a:pt x="931" y="23"/>
                  <a:pt x="931" y="23"/>
                  <a:pt x="931" y="23"/>
                </a:cubicBezTo>
                <a:cubicBezTo>
                  <a:pt x="945" y="0"/>
                  <a:pt x="945" y="0"/>
                  <a:pt x="945" y="0"/>
                </a:cubicBezTo>
              </a:path>
            </a:pathLst>
          </a:custGeom>
          <a:solidFill>
            <a:srgbClr val="FCBD5C">
              <a:lumMod val="75000"/>
            </a:srgbClr>
          </a:solidFill>
          <a:ln>
            <a:noFill/>
          </a:ln>
        </p:spPr>
        <p:txBody>
          <a:bodyPr vert="horz" wrap="square" lIns="91440" tIns="45720" rIns="91440" bIns="45720" numCol="1" anchor="t" anchorCtr="0" compatLnSpc="1"/>
          <a:p>
            <a:endParaRPr lang="zh-CN" altLang="en-US"/>
          </a:p>
        </p:txBody>
      </p:sp>
      <p:sp>
        <p:nvSpPr>
          <p:cNvPr id="36" name="Freeform 38"/>
          <p:cNvSpPr/>
          <p:nvPr>
            <p:custDataLst>
              <p:tags r:id="rId17"/>
            </p:custDataLst>
          </p:nvPr>
        </p:nvSpPr>
        <p:spPr bwMode="auto">
          <a:xfrm>
            <a:off x="6914194" y="2815592"/>
            <a:ext cx="65217" cy="104540"/>
          </a:xfrm>
          <a:custGeom>
            <a:avLst/>
            <a:gdLst>
              <a:gd name="T0" fmla="*/ 29 w 29"/>
              <a:gd name="T1" fmla="*/ 0 h 46"/>
              <a:gd name="T2" fmla="*/ 0 w 29"/>
              <a:gd name="T3" fmla="*/ 46 h 46"/>
              <a:gd name="T4" fmla="*/ 0 w 29"/>
              <a:gd name="T5" fmla="*/ 46 h 46"/>
              <a:gd name="T6" fmla="*/ 29 w 29"/>
              <a:gd name="T7" fmla="*/ 0 h 46"/>
            </a:gdLst>
            <a:ahLst/>
            <a:cxnLst>
              <a:cxn ang="0">
                <a:pos x="T0" y="T1"/>
              </a:cxn>
              <a:cxn ang="0">
                <a:pos x="T2" y="T3"/>
              </a:cxn>
              <a:cxn ang="0">
                <a:pos x="T4" y="T5"/>
              </a:cxn>
              <a:cxn ang="0">
                <a:pos x="T6" y="T7"/>
              </a:cxn>
            </a:cxnLst>
            <a:rect l="0" t="0" r="r" b="b"/>
            <a:pathLst>
              <a:path w="29" h="46">
                <a:moveTo>
                  <a:pt x="29" y="0"/>
                </a:moveTo>
                <a:cubicBezTo>
                  <a:pt x="0" y="46"/>
                  <a:pt x="0" y="46"/>
                  <a:pt x="0" y="46"/>
                </a:cubicBezTo>
                <a:cubicBezTo>
                  <a:pt x="0" y="46"/>
                  <a:pt x="0" y="46"/>
                  <a:pt x="0" y="46"/>
                </a:cubicBezTo>
                <a:cubicBezTo>
                  <a:pt x="29" y="0"/>
                  <a:pt x="29" y="0"/>
                  <a:pt x="29" y="0"/>
                </a:cubicBezTo>
              </a:path>
            </a:pathLst>
          </a:custGeom>
          <a:solidFill>
            <a:srgbClr val="FCBD5C">
              <a:lumMod val="75000"/>
            </a:srgbClr>
          </a:solidFill>
          <a:ln>
            <a:noFill/>
          </a:ln>
        </p:spPr>
        <p:txBody>
          <a:bodyPr vert="horz" wrap="square" lIns="91440" tIns="45720" rIns="91440" bIns="45720" numCol="1" anchor="t" anchorCtr="0" compatLnSpc="1"/>
          <a:p>
            <a:endParaRPr lang="zh-CN" altLang="en-US"/>
          </a:p>
        </p:txBody>
      </p:sp>
      <p:sp>
        <p:nvSpPr>
          <p:cNvPr id="37" name="Freeform 39"/>
          <p:cNvSpPr/>
          <p:nvPr>
            <p:custDataLst>
              <p:tags r:id="rId18"/>
            </p:custDataLst>
          </p:nvPr>
        </p:nvSpPr>
        <p:spPr bwMode="auto">
          <a:xfrm>
            <a:off x="4529929" y="2257409"/>
            <a:ext cx="2819685" cy="492007"/>
          </a:xfrm>
          <a:custGeom>
            <a:avLst/>
            <a:gdLst>
              <a:gd name="T0" fmla="*/ 322 w 2940"/>
              <a:gd name="T1" fmla="*/ 513 h 513"/>
              <a:gd name="T2" fmla="*/ 2616 w 2940"/>
              <a:gd name="T3" fmla="*/ 513 h 513"/>
              <a:gd name="T4" fmla="*/ 2940 w 2940"/>
              <a:gd name="T5" fmla="*/ 0 h 513"/>
              <a:gd name="T6" fmla="*/ 0 w 2940"/>
              <a:gd name="T7" fmla="*/ 0 h 513"/>
              <a:gd name="T8" fmla="*/ 322 w 2940"/>
              <a:gd name="T9" fmla="*/ 513 h 513"/>
            </a:gdLst>
            <a:ahLst/>
            <a:cxnLst>
              <a:cxn ang="0">
                <a:pos x="T0" y="T1"/>
              </a:cxn>
              <a:cxn ang="0">
                <a:pos x="T2" y="T3"/>
              </a:cxn>
              <a:cxn ang="0">
                <a:pos x="T4" y="T5"/>
              </a:cxn>
              <a:cxn ang="0">
                <a:pos x="T6" y="T7"/>
              </a:cxn>
              <a:cxn ang="0">
                <a:pos x="T8" y="T9"/>
              </a:cxn>
            </a:cxnLst>
            <a:rect l="0" t="0" r="r" b="b"/>
            <a:pathLst>
              <a:path w="2940" h="513">
                <a:moveTo>
                  <a:pt x="322" y="513"/>
                </a:moveTo>
                <a:lnTo>
                  <a:pt x="2616" y="513"/>
                </a:lnTo>
                <a:lnTo>
                  <a:pt x="2940" y="0"/>
                </a:lnTo>
                <a:lnTo>
                  <a:pt x="0" y="0"/>
                </a:lnTo>
                <a:lnTo>
                  <a:pt x="322" y="513"/>
                </a:lnTo>
                <a:close/>
              </a:path>
            </a:pathLst>
          </a:custGeom>
          <a:solidFill>
            <a:srgbClr val="F391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40"/>
          <p:cNvSpPr/>
          <p:nvPr>
            <p:custDataLst>
              <p:tags r:id="rId19"/>
            </p:custDataLst>
          </p:nvPr>
        </p:nvSpPr>
        <p:spPr bwMode="auto">
          <a:xfrm>
            <a:off x="4529929" y="2257409"/>
            <a:ext cx="2819685" cy="492007"/>
          </a:xfrm>
          <a:custGeom>
            <a:avLst/>
            <a:gdLst>
              <a:gd name="T0" fmla="*/ 322 w 2940"/>
              <a:gd name="T1" fmla="*/ 513 h 513"/>
              <a:gd name="T2" fmla="*/ 2616 w 2940"/>
              <a:gd name="T3" fmla="*/ 513 h 513"/>
              <a:gd name="T4" fmla="*/ 2940 w 2940"/>
              <a:gd name="T5" fmla="*/ 0 h 513"/>
              <a:gd name="T6" fmla="*/ 0 w 2940"/>
              <a:gd name="T7" fmla="*/ 0 h 513"/>
              <a:gd name="T8" fmla="*/ 322 w 2940"/>
              <a:gd name="T9" fmla="*/ 513 h 513"/>
            </a:gdLst>
            <a:ahLst/>
            <a:cxnLst>
              <a:cxn ang="0">
                <a:pos x="T0" y="T1"/>
              </a:cxn>
              <a:cxn ang="0">
                <a:pos x="T2" y="T3"/>
              </a:cxn>
              <a:cxn ang="0">
                <a:pos x="T4" y="T5"/>
              </a:cxn>
              <a:cxn ang="0">
                <a:pos x="T6" y="T7"/>
              </a:cxn>
              <a:cxn ang="0">
                <a:pos x="T8" y="T9"/>
              </a:cxn>
            </a:cxnLst>
            <a:rect l="0" t="0" r="r" b="b"/>
            <a:pathLst>
              <a:path w="2940" h="513">
                <a:moveTo>
                  <a:pt x="322" y="513"/>
                </a:moveTo>
                <a:lnTo>
                  <a:pt x="2616" y="513"/>
                </a:lnTo>
                <a:lnTo>
                  <a:pt x="2940" y="0"/>
                </a:lnTo>
                <a:lnTo>
                  <a:pt x="0" y="0"/>
                </a:lnTo>
                <a:lnTo>
                  <a:pt x="322" y="5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41"/>
          <p:cNvSpPr/>
          <p:nvPr>
            <p:custDataLst>
              <p:tags r:id="rId20"/>
            </p:custDataLst>
          </p:nvPr>
        </p:nvSpPr>
        <p:spPr bwMode="auto">
          <a:xfrm>
            <a:off x="4514584" y="2242064"/>
            <a:ext cx="2850376" cy="521738"/>
          </a:xfrm>
          <a:custGeom>
            <a:avLst/>
            <a:gdLst>
              <a:gd name="T0" fmla="*/ 143 w 1257"/>
              <a:gd name="T1" fmla="*/ 224 h 230"/>
              <a:gd name="T2" fmla="*/ 143 w 1257"/>
              <a:gd name="T3" fmla="*/ 230 h 230"/>
              <a:gd name="T4" fmla="*/ 1113 w 1257"/>
              <a:gd name="T5" fmla="*/ 230 h 230"/>
              <a:gd name="T6" fmla="*/ 1119 w 1257"/>
              <a:gd name="T7" fmla="*/ 227 h 230"/>
              <a:gd name="T8" fmla="*/ 1255 w 1257"/>
              <a:gd name="T9" fmla="*/ 10 h 230"/>
              <a:gd name="T10" fmla="*/ 1256 w 1257"/>
              <a:gd name="T11" fmla="*/ 3 h 230"/>
              <a:gd name="T12" fmla="*/ 1250 w 1257"/>
              <a:gd name="T13" fmla="*/ 0 h 230"/>
              <a:gd name="T14" fmla="*/ 7 w 1257"/>
              <a:gd name="T15" fmla="*/ 0 h 230"/>
              <a:gd name="T16" fmla="*/ 1 w 1257"/>
              <a:gd name="T17" fmla="*/ 3 h 230"/>
              <a:gd name="T18" fmla="*/ 2 w 1257"/>
              <a:gd name="T19" fmla="*/ 10 h 230"/>
              <a:gd name="T20" fmla="*/ 138 w 1257"/>
              <a:gd name="T21" fmla="*/ 227 h 230"/>
              <a:gd name="T22" fmla="*/ 143 w 1257"/>
              <a:gd name="T23" fmla="*/ 230 h 230"/>
              <a:gd name="T24" fmla="*/ 143 w 1257"/>
              <a:gd name="T25" fmla="*/ 224 h 230"/>
              <a:gd name="T26" fmla="*/ 149 w 1257"/>
              <a:gd name="T27" fmla="*/ 220 h 230"/>
              <a:gd name="T28" fmla="*/ 19 w 1257"/>
              <a:gd name="T29" fmla="*/ 13 h 230"/>
              <a:gd name="T30" fmla="*/ 1237 w 1257"/>
              <a:gd name="T31" fmla="*/ 13 h 230"/>
              <a:gd name="T32" fmla="*/ 1110 w 1257"/>
              <a:gd name="T33" fmla="*/ 217 h 230"/>
              <a:gd name="T34" fmla="*/ 143 w 1257"/>
              <a:gd name="T35" fmla="*/ 217 h 230"/>
              <a:gd name="T36" fmla="*/ 143 w 1257"/>
              <a:gd name="T37" fmla="*/ 224 h 230"/>
              <a:gd name="T38" fmla="*/ 149 w 1257"/>
              <a:gd name="T39" fmla="*/ 220 h 230"/>
              <a:gd name="T40" fmla="*/ 143 w 1257"/>
              <a:gd name="T41" fmla="*/ 2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7" h="230">
                <a:moveTo>
                  <a:pt x="143" y="224"/>
                </a:moveTo>
                <a:cubicBezTo>
                  <a:pt x="143" y="230"/>
                  <a:pt x="143" y="230"/>
                  <a:pt x="143" y="230"/>
                </a:cubicBezTo>
                <a:cubicBezTo>
                  <a:pt x="1113" y="230"/>
                  <a:pt x="1113" y="230"/>
                  <a:pt x="1113" y="230"/>
                </a:cubicBezTo>
                <a:cubicBezTo>
                  <a:pt x="1116" y="230"/>
                  <a:pt x="1118" y="229"/>
                  <a:pt x="1119" y="227"/>
                </a:cubicBezTo>
                <a:cubicBezTo>
                  <a:pt x="1255" y="10"/>
                  <a:pt x="1255" y="10"/>
                  <a:pt x="1255" y="10"/>
                </a:cubicBezTo>
                <a:cubicBezTo>
                  <a:pt x="1257" y="8"/>
                  <a:pt x="1257" y="5"/>
                  <a:pt x="1256" y="3"/>
                </a:cubicBezTo>
                <a:cubicBezTo>
                  <a:pt x="1254" y="1"/>
                  <a:pt x="1252" y="0"/>
                  <a:pt x="1250" y="0"/>
                </a:cubicBezTo>
                <a:cubicBezTo>
                  <a:pt x="7" y="0"/>
                  <a:pt x="7" y="0"/>
                  <a:pt x="7" y="0"/>
                </a:cubicBezTo>
                <a:cubicBezTo>
                  <a:pt x="5" y="0"/>
                  <a:pt x="3" y="1"/>
                  <a:pt x="1" y="3"/>
                </a:cubicBezTo>
                <a:cubicBezTo>
                  <a:pt x="0" y="5"/>
                  <a:pt x="0" y="8"/>
                  <a:pt x="2" y="10"/>
                </a:cubicBezTo>
                <a:cubicBezTo>
                  <a:pt x="138" y="227"/>
                  <a:pt x="138" y="227"/>
                  <a:pt x="138" y="227"/>
                </a:cubicBezTo>
                <a:cubicBezTo>
                  <a:pt x="139" y="229"/>
                  <a:pt x="141" y="230"/>
                  <a:pt x="143" y="230"/>
                </a:cubicBezTo>
                <a:cubicBezTo>
                  <a:pt x="143" y="224"/>
                  <a:pt x="143" y="224"/>
                  <a:pt x="143" y="224"/>
                </a:cubicBezTo>
                <a:cubicBezTo>
                  <a:pt x="149" y="220"/>
                  <a:pt x="149" y="220"/>
                  <a:pt x="149" y="220"/>
                </a:cubicBezTo>
                <a:cubicBezTo>
                  <a:pt x="19" y="13"/>
                  <a:pt x="19" y="13"/>
                  <a:pt x="19" y="13"/>
                </a:cubicBezTo>
                <a:cubicBezTo>
                  <a:pt x="1237" y="13"/>
                  <a:pt x="1237" y="13"/>
                  <a:pt x="1237" y="13"/>
                </a:cubicBezTo>
                <a:cubicBezTo>
                  <a:pt x="1110" y="217"/>
                  <a:pt x="1110" y="217"/>
                  <a:pt x="1110" y="217"/>
                </a:cubicBezTo>
                <a:cubicBezTo>
                  <a:pt x="143" y="217"/>
                  <a:pt x="143" y="217"/>
                  <a:pt x="143" y="217"/>
                </a:cubicBezTo>
                <a:cubicBezTo>
                  <a:pt x="143" y="224"/>
                  <a:pt x="143" y="224"/>
                  <a:pt x="143" y="224"/>
                </a:cubicBezTo>
                <a:cubicBezTo>
                  <a:pt x="149" y="220"/>
                  <a:pt x="149" y="220"/>
                  <a:pt x="149" y="220"/>
                </a:cubicBezTo>
                <a:cubicBezTo>
                  <a:pt x="143" y="224"/>
                  <a:pt x="143" y="224"/>
                  <a:pt x="143" y="224"/>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42"/>
          <p:cNvSpPr/>
          <p:nvPr>
            <p:custDataLst>
              <p:tags r:id="rId21"/>
            </p:custDataLst>
          </p:nvPr>
        </p:nvSpPr>
        <p:spPr bwMode="auto">
          <a:xfrm>
            <a:off x="4557743" y="2270836"/>
            <a:ext cx="2762141" cy="164002"/>
          </a:xfrm>
          <a:custGeom>
            <a:avLst/>
            <a:gdLst>
              <a:gd name="T0" fmla="*/ 1218 w 1218"/>
              <a:gd name="T1" fmla="*/ 0 h 72"/>
              <a:gd name="T2" fmla="*/ 0 w 1218"/>
              <a:gd name="T3" fmla="*/ 0 h 72"/>
              <a:gd name="T4" fmla="*/ 12 w 1218"/>
              <a:gd name="T5" fmla="*/ 19 h 72"/>
              <a:gd name="T6" fmla="*/ 46 w 1218"/>
              <a:gd name="T7" fmla="*/ 72 h 72"/>
              <a:gd name="T8" fmla="*/ 605 w 1218"/>
              <a:gd name="T9" fmla="*/ 35 h 72"/>
              <a:gd name="T10" fmla="*/ 642 w 1218"/>
              <a:gd name="T11" fmla="*/ 35 h 72"/>
              <a:gd name="T12" fmla="*/ 1178 w 1218"/>
              <a:gd name="T13" fmla="*/ 61 h 72"/>
              <a:gd name="T14" fmla="*/ 1218 w 1218"/>
              <a:gd name="T15" fmla="*/ 1 h 72"/>
              <a:gd name="T16" fmla="*/ 1218 w 1218"/>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72">
                <a:moveTo>
                  <a:pt x="1218" y="0"/>
                </a:moveTo>
                <a:cubicBezTo>
                  <a:pt x="0" y="0"/>
                  <a:pt x="0" y="0"/>
                  <a:pt x="0" y="0"/>
                </a:cubicBezTo>
                <a:cubicBezTo>
                  <a:pt x="12" y="19"/>
                  <a:pt x="12" y="19"/>
                  <a:pt x="12" y="19"/>
                </a:cubicBezTo>
                <a:cubicBezTo>
                  <a:pt x="46" y="72"/>
                  <a:pt x="46" y="72"/>
                  <a:pt x="46" y="72"/>
                </a:cubicBezTo>
                <a:cubicBezTo>
                  <a:pt x="46" y="72"/>
                  <a:pt x="343" y="39"/>
                  <a:pt x="605" y="35"/>
                </a:cubicBezTo>
                <a:cubicBezTo>
                  <a:pt x="617" y="35"/>
                  <a:pt x="629" y="35"/>
                  <a:pt x="642" y="35"/>
                </a:cubicBezTo>
                <a:cubicBezTo>
                  <a:pt x="867" y="35"/>
                  <a:pt x="1178" y="61"/>
                  <a:pt x="1178" y="61"/>
                </a:cubicBezTo>
                <a:cubicBezTo>
                  <a:pt x="1218" y="1"/>
                  <a:pt x="1218" y="1"/>
                  <a:pt x="1218" y="1"/>
                </a:cubicBezTo>
                <a:cubicBezTo>
                  <a:pt x="1218" y="0"/>
                  <a:pt x="1218" y="0"/>
                  <a:pt x="1218" y="0"/>
                </a:cubicBezTo>
              </a:path>
            </a:pathLst>
          </a:custGeom>
          <a:solidFill>
            <a:srgbClr val="F3914A">
              <a:lumMod val="75000"/>
            </a:srgbClr>
          </a:solidFill>
          <a:ln>
            <a:noFill/>
          </a:ln>
        </p:spPr>
        <p:txBody>
          <a:bodyPr vert="horz" wrap="square" lIns="91440" tIns="45720" rIns="91440" bIns="45720" numCol="1" anchor="t" anchorCtr="0" compatLnSpc="1"/>
          <a:p>
            <a:endParaRPr lang="zh-CN" altLang="en-US"/>
          </a:p>
        </p:txBody>
      </p:sp>
      <p:sp>
        <p:nvSpPr>
          <p:cNvPr id="41" name="Freeform 43"/>
          <p:cNvSpPr/>
          <p:nvPr>
            <p:custDataLst>
              <p:tags r:id="rId22"/>
            </p:custDataLst>
          </p:nvPr>
        </p:nvSpPr>
        <p:spPr bwMode="auto">
          <a:xfrm>
            <a:off x="4557743" y="2270836"/>
            <a:ext cx="2762141" cy="43159"/>
          </a:xfrm>
          <a:custGeom>
            <a:avLst/>
            <a:gdLst>
              <a:gd name="T0" fmla="*/ 2880 w 2880"/>
              <a:gd name="T1" fmla="*/ 0 h 45"/>
              <a:gd name="T2" fmla="*/ 0 w 2880"/>
              <a:gd name="T3" fmla="*/ 0 h 45"/>
              <a:gd name="T4" fmla="*/ 28 w 2880"/>
              <a:gd name="T5" fmla="*/ 45 h 45"/>
              <a:gd name="T6" fmla="*/ 0 w 2880"/>
              <a:gd name="T7" fmla="*/ 0 h 45"/>
              <a:gd name="T8" fmla="*/ 2880 w 2880"/>
              <a:gd name="T9" fmla="*/ 0 h 45"/>
              <a:gd name="T10" fmla="*/ 2880 w 2880"/>
              <a:gd name="T11" fmla="*/ 3 h 45"/>
              <a:gd name="T12" fmla="*/ 2880 w 288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2880" h="45">
                <a:moveTo>
                  <a:pt x="2880" y="0"/>
                </a:moveTo>
                <a:lnTo>
                  <a:pt x="0" y="0"/>
                </a:lnTo>
                <a:lnTo>
                  <a:pt x="28" y="45"/>
                </a:lnTo>
                <a:lnTo>
                  <a:pt x="0" y="0"/>
                </a:lnTo>
                <a:lnTo>
                  <a:pt x="2880" y="0"/>
                </a:lnTo>
                <a:lnTo>
                  <a:pt x="2880" y="3"/>
                </a:lnTo>
                <a:lnTo>
                  <a:pt x="2880" y="0"/>
                </a:lnTo>
                <a:close/>
              </a:path>
            </a:pathLst>
          </a:custGeom>
          <a:solidFill>
            <a:srgbClr val="E5E5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44"/>
          <p:cNvSpPr/>
          <p:nvPr>
            <p:custDataLst>
              <p:tags r:id="rId23"/>
            </p:custDataLst>
          </p:nvPr>
        </p:nvSpPr>
        <p:spPr bwMode="auto">
          <a:xfrm>
            <a:off x="4557743" y="2270836"/>
            <a:ext cx="2762141" cy="43159"/>
          </a:xfrm>
          <a:custGeom>
            <a:avLst/>
            <a:gdLst>
              <a:gd name="T0" fmla="*/ 2880 w 2880"/>
              <a:gd name="T1" fmla="*/ 0 h 45"/>
              <a:gd name="T2" fmla="*/ 0 w 2880"/>
              <a:gd name="T3" fmla="*/ 0 h 45"/>
              <a:gd name="T4" fmla="*/ 28 w 2880"/>
              <a:gd name="T5" fmla="*/ 45 h 45"/>
              <a:gd name="T6" fmla="*/ 0 w 2880"/>
              <a:gd name="T7" fmla="*/ 0 h 45"/>
              <a:gd name="T8" fmla="*/ 2880 w 2880"/>
              <a:gd name="T9" fmla="*/ 0 h 45"/>
              <a:gd name="T10" fmla="*/ 2880 w 2880"/>
              <a:gd name="T11" fmla="*/ 3 h 45"/>
              <a:gd name="T12" fmla="*/ 2880 w 288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2880" h="45">
                <a:moveTo>
                  <a:pt x="2880" y="0"/>
                </a:moveTo>
                <a:lnTo>
                  <a:pt x="0" y="0"/>
                </a:lnTo>
                <a:lnTo>
                  <a:pt x="28" y="45"/>
                </a:lnTo>
                <a:lnTo>
                  <a:pt x="0" y="0"/>
                </a:lnTo>
                <a:lnTo>
                  <a:pt x="2880" y="0"/>
                </a:lnTo>
                <a:lnTo>
                  <a:pt x="2880" y="3"/>
                </a:lnTo>
                <a:lnTo>
                  <a:pt x="28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nvGrpSpPr>
          <p:cNvPr id="121" name="组合 120"/>
          <p:cNvGrpSpPr/>
          <p:nvPr>
            <p:custDataLst>
              <p:tags r:id="rId24"/>
            </p:custDataLst>
          </p:nvPr>
        </p:nvGrpSpPr>
        <p:grpSpPr>
          <a:xfrm>
            <a:off x="3808969" y="2876966"/>
            <a:ext cx="456734" cy="442703"/>
            <a:chOff x="5668252" y="5351795"/>
            <a:chExt cx="905368" cy="877555"/>
          </a:xfrm>
        </p:grpSpPr>
        <p:sp>
          <p:nvSpPr>
            <p:cNvPr id="52" name="Freeform 59"/>
            <p:cNvSpPr/>
            <p:nvPr>
              <p:custDataLst>
                <p:tags r:id="rId25"/>
              </p:custDataLst>
            </p:nvPr>
          </p:nvSpPr>
          <p:spPr bwMode="auto">
            <a:xfrm>
              <a:off x="5792932" y="6161255"/>
              <a:ext cx="656008" cy="68095"/>
            </a:xfrm>
            <a:custGeom>
              <a:avLst/>
              <a:gdLst>
                <a:gd name="T0" fmla="*/ 684 w 684"/>
                <a:gd name="T1" fmla="*/ 0 h 71"/>
                <a:gd name="T2" fmla="*/ 0 w 684"/>
                <a:gd name="T3" fmla="*/ 0 h 71"/>
                <a:gd name="T4" fmla="*/ 15 w 684"/>
                <a:gd name="T5" fmla="*/ 71 h 71"/>
                <a:gd name="T6" fmla="*/ 670 w 684"/>
                <a:gd name="T7" fmla="*/ 71 h 71"/>
                <a:gd name="T8" fmla="*/ 684 w 684"/>
                <a:gd name="T9" fmla="*/ 0 h 71"/>
              </a:gdLst>
              <a:ahLst/>
              <a:cxnLst>
                <a:cxn ang="0">
                  <a:pos x="T0" y="T1"/>
                </a:cxn>
                <a:cxn ang="0">
                  <a:pos x="T2" y="T3"/>
                </a:cxn>
                <a:cxn ang="0">
                  <a:pos x="T4" y="T5"/>
                </a:cxn>
                <a:cxn ang="0">
                  <a:pos x="T6" y="T7"/>
                </a:cxn>
                <a:cxn ang="0">
                  <a:pos x="T8" y="T9"/>
                </a:cxn>
              </a:cxnLst>
              <a:rect l="0" t="0" r="r" b="b"/>
              <a:pathLst>
                <a:path w="684" h="71">
                  <a:moveTo>
                    <a:pt x="684" y="0"/>
                  </a:moveTo>
                  <a:lnTo>
                    <a:pt x="0" y="0"/>
                  </a:lnTo>
                  <a:lnTo>
                    <a:pt x="15" y="71"/>
                  </a:lnTo>
                  <a:lnTo>
                    <a:pt x="670" y="71"/>
                  </a:lnTo>
                  <a:lnTo>
                    <a:pt x="684"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3" name="Freeform 60"/>
            <p:cNvSpPr/>
            <p:nvPr>
              <p:custDataLst>
                <p:tags r:id="rId26"/>
              </p:custDataLst>
            </p:nvPr>
          </p:nvSpPr>
          <p:spPr bwMode="auto">
            <a:xfrm>
              <a:off x="5792932" y="6161255"/>
              <a:ext cx="656008" cy="68095"/>
            </a:xfrm>
            <a:custGeom>
              <a:avLst/>
              <a:gdLst>
                <a:gd name="T0" fmla="*/ 684 w 684"/>
                <a:gd name="T1" fmla="*/ 0 h 71"/>
                <a:gd name="T2" fmla="*/ 0 w 684"/>
                <a:gd name="T3" fmla="*/ 0 h 71"/>
                <a:gd name="T4" fmla="*/ 15 w 684"/>
                <a:gd name="T5" fmla="*/ 71 h 71"/>
                <a:gd name="T6" fmla="*/ 670 w 684"/>
                <a:gd name="T7" fmla="*/ 71 h 71"/>
                <a:gd name="T8" fmla="*/ 684 w 684"/>
                <a:gd name="T9" fmla="*/ 0 h 71"/>
              </a:gdLst>
              <a:ahLst/>
              <a:cxnLst>
                <a:cxn ang="0">
                  <a:pos x="T0" y="T1"/>
                </a:cxn>
                <a:cxn ang="0">
                  <a:pos x="T2" y="T3"/>
                </a:cxn>
                <a:cxn ang="0">
                  <a:pos x="T4" y="T5"/>
                </a:cxn>
                <a:cxn ang="0">
                  <a:pos x="T6" y="T7"/>
                </a:cxn>
                <a:cxn ang="0">
                  <a:pos x="T8" y="T9"/>
                </a:cxn>
              </a:cxnLst>
              <a:rect l="0" t="0" r="r" b="b"/>
              <a:pathLst>
                <a:path w="684" h="71">
                  <a:moveTo>
                    <a:pt x="684" y="0"/>
                  </a:moveTo>
                  <a:lnTo>
                    <a:pt x="0" y="0"/>
                  </a:lnTo>
                  <a:lnTo>
                    <a:pt x="15" y="71"/>
                  </a:lnTo>
                  <a:lnTo>
                    <a:pt x="670" y="71"/>
                  </a:lnTo>
                  <a:lnTo>
                    <a:pt x="6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4" name="Freeform 61"/>
            <p:cNvSpPr>
              <a:spLocks noEditPoints="1"/>
            </p:cNvSpPr>
            <p:nvPr>
              <p:custDataLst>
                <p:tags r:id="rId27"/>
              </p:custDataLst>
            </p:nvPr>
          </p:nvSpPr>
          <p:spPr bwMode="auto">
            <a:xfrm>
              <a:off x="5668252" y="5378649"/>
              <a:ext cx="905368" cy="403772"/>
            </a:xfrm>
            <a:custGeom>
              <a:avLst/>
              <a:gdLst>
                <a:gd name="T0" fmla="*/ 132 w 399"/>
                <a:gd name="T1" fmla="*/ 52 h 178"/>
                <a:gd name="T2" fmla="*/ 268 w 399"/>
                <a:gd name="T3" fmla="*/ 52 h 178"/>
                <a:gd name="T4" fmla="*/ 284 w 399"/>
                <a:gd name="T5" fmla="*/ 38 h 178"/>
                <a:gd name="T6" fmla="*/ 295 w 399"/>
                <a:gd name="T7" fmla="*/ 38 h 178"/>
                <a:gd name="T8" fmla="*/ 337 w 399"/>
                <a:gd name="T9" fmla="*/ 80 h 178"/>
                <a:gd name="T10" fmla="*/ 337 w 399"/>
                <a:gd name="T11" fmla="*/ 102 h 178"/>
                <a:gd name="T12" fmla="*/ 63 w 399"/>
                <a:gd name="T13" fmla="*/ 102 h 178"/>
                <a:gd name="T14" fmla="*/ 63 w 399"/>
                <a:gd name="T15" fmla="*/ 80 h 178"/>
                <a:gd name="T16" fmla="*/ 105 w 399"/>
                <a:gd name="T17" fmla="*/ 38 h 178"/>
                <a:gd name="T18" fmla="*/ 115 w 399"/>
                <a:gd name="T19" fmla="*/ 38 h 178"/>
                <a:gd name="T20" fmla="*/ 132 w 399"/>
                <a:gd name="T21" fmla="*/ 52 h 178"/>
                <a:gd name="T22" fmla="*/ 268 w 399"/>
                <a:gd name="T23" fmla="*/ 0 h 178"/>
                <a:gd name="T24" fmla="*/ 132 w 399"/>
                <a:gd name="T25" fmla="*/ 0 h 178"/>
                <a:gd name="T26" fmla="*/ 115 w 399"/>
                <a:gd name="T27" fmla="*/ 17 h 178"/>
                <a:gd name="T28" fmla="*/ 115 w 399"/>
                <a:gd name="T29" fmla="*/ 22 h 178"/>
                <a:gd name="T30" fmla="*/ 105 w 399"/>
                <a:gd name="T31" fmla="*/ 22 h 178"/>
                <a:gd name="T32" fmla="*/ 47 w 399"/>
                <a:gd name="T33" fmla="*/ 80 h 178"/>
                <a:gd name="T34" fmla="*/ 47 w 399"/>
                <a:gd name="T35" fmla="*/ 102 h 178"/>
                <a:gd name="T36" fmla="*/ 18 w 399"/>
                <a:gd name="T37" fmla="*/ 102 h 178"/>
                <a:gd name="T38" fmla="*/ 0 w 399"/>
                <a:gd name="T39" fmla="*/ 120 h 178"/>
                <a:gd name="T40" fmla="*/ 0 w 399"/>
                <a:gd name="T41" fmla="*/ 160 h 178"/>
                <a:gd name="T42" fmla="*/ 18 w 399"/>
                <a:gd name="T43" fmla="*/ 178 h 178"/>
                <a:gd name="T44" fmla="*/ 22 w 399"/>
                <a:gd name="T45" fmla="*/ 178 h 178"/>
                <a:gd name="T46" fmla="*/ 19 w 399"/>
                <a:gd name="T47" fmla="*/ 165 h 178"/>
                <a:gd name="T48" fmla="*/ 380 w 399"/>
                <a:gd name="T49" fmla="*/ 165 h 178"/>
                <a:gd name="T50" fmla="*/ 378 w 399"/>
                <a:gd name="T51" fmla="*/ 178 h 178"/>
                <a:gd name="T52" fmla="*/ 382 w 399"/>
                <a:gd name="T53" fmla="*/ 178 h 178"/>
                <a:gd name="T54" fmla="*/ 399 w 399"/>
                <a:gd name="T55" fmla="*/ 160 h 178"/>
                <a:gd name="T56" fmla="*/ 399 w 399"/>
                <a:gd name="T57" fmla="*/ 120 h 178"/>
                <a:gd name="T58" fmla="*/ 382 w 399"/>
                <a:gd name="T59" fmla="*/ 102 h 178"/>
                <a:gd name="T60" fmla="*/ 353 w 399"/>
                <a:gd name="T61" fmla="*/ 102 h 178"/>
                <a:gd name="T62" fmla="*/ 353 w 399"/>
                <a:gd name="T63" fmla="*/ 80 h 178"/>
                <a:gd name="T64" fmla="*/ 295 w 399"/>
                <a:gd name="T65" fmla="*/ 22 h 178"/>
                <a:gd name="T66" fmla="*/ 284 w 399"/>
                <a:gd name="T67" fmla="*/ 22 h 178"/>
                <a:gd name="T68" fmla="*/ 284 w 399"/>
                <a:gd name="T69" fmla="*/ 17 h 178"/>
                <a:gd name="T70" fmla="*/ 268 w 399"/>
                <a:gd name="T71"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178">
                  <a:moveTo>
                    <a:pt x="132" y="52"/>
                  </a:moveTo>
                  <a:cubicBezTo>
                    <a:pt x="268" y="52"/>
                    <a:pt x="268" y="52"/>
                    <a:pt x="268" y="52"/>
                  </a:cubicBezTo>
                  <a:cubicBezTo>
                    <a:pt x="276" y="52"/>
                    <a:pt x="283" y="46"/>
                    <a:pt x="284" y="38"/>
                  </a:cubicBezTo>
                  <a:cubicBezTo>
                    <a:pt x="295" y="38"/>
                    <a:pt x="295" y="38"/>
                    <a:pt x="295" y="38"/>
                  </a:cubicBezTo>
                  <a:cubicBezTo>
                    <a:pt x="318" y="38"/>
                    <a:pt x="337" y="57"/>
                    <a:pt x="337" y="80"/>
                  </a:cubicBezTo>
                  <a:cubicBezTo>
                    <a:pt x="337" y="102"/>
                    <a:pt x="337" y="102"/>
                    <a:pt x="337" y="102"/>
                  </a:cubicBezTo>
                  <a:cubicBezTo>
                    <a:pt x="63" y="102"/>
                    <a:pt x="63" y="102"/>
                    <a:pt x="63" y="102"/>
                  </a:cubicBezTo>
                  <a:cubicBezTo>
                    <a:pt x="63" y="80"/>
                    <a:pt x="63" y="80"/>
                    <a:pt x="63" y="80"/>
                  </a:cubicBezTo>
                  <a:cubicBezTo>
                    <a:pt x="63" y="57"/>
                    <a:pt x="81" y="38"/>
                    <a:pt x="105" y="38"/>
                  </a:cubicBezTo>
                  <a:cubicBezTo>
                    <a:pt x="115" y="38"/>
                    <a:pt x="115" y="38"/>
                    <a:pt x="115" y="38"/>
                  </a:cubicBezTo>
                  <a:cubicBezTo>
                    <a:pt x="116" y="46"/>
                    <a:pt x="123" y="52"/>
                    <a:pt x="132" y="52"/>
                  </a:cubicBezTo>
                  <a:moveTo>
                    <a:pt x="268" y="0"/>
                  </a:moveTo>
                  <a:cubicBezTo>
                    <a:pt x="132" y="0"/>
                    <a:pt x="132" y="0"/>
                    <a:pt x="132" y="0"/>
                  </a:cubicBezTo>
                  <a:cubicBezTo>
                    <a:pt x="122" y="0"/>
                    <a:pt x="115" y="8"/>
                    <a:pt x="115" y="17"/>
                  </a:cubicBezTo>
                  <a:cubicBezTo>
                    <a:pt x="115" y="22"/>
                    <a:pt x="115" y="22"/>
                    <a:pt x="115" y="22"/>
                  </a:cubicBezTo>
                  <a:cubicBezTo>
                    <a:pt x="105" y="22"/>
                    <a:pt x="105" y="22"/>
                    <a:pt x="105" y="22"/>
                  </a:cubicBezTo>
                  <a:cubicBezTo>
                    <a:pt x="73" y="22"/>
                    <a:pt x="47" y="48"/>
                    <a:pt x="47" y="80"/>
                  </a:cubicBezTo>
                  <a:cubicBezTo>
                    <a:pt x="47" y="102"/>
                    <a:pt x="47" y="102"/>
                    <a:pt x="47" y="102"/>
                  </a:cubicBezTo>
                  <a:cubicBezTo>
                    <a:pt x="18" y="102"/>
                    <a:pt x="18" y="102"/>
                    <a:pt x="18" y="102"/>
                  </a:cubicBezTo>
                  <a:cubicBezTo>
                    <a:pt x="8" y="102"/>
                    <a:pt x="0" y="110"/>
                    <a:pt x="0" y="120"/>
                  </a:cubicBezTo>
                  <a:cubicBezTo>
                    <a:pt x="0" y="160"/>
                    <a:pt x="0" y="160"/>
                    <a:pt x="0" y="160"/>
                  </a:cubicBezTo>
                  <a:cubicBezTo>
                    <a:pt x="0" y="170"/>
                    <a:pt x="8" y="178"/>
                    <a:pt x="18" y="178"/>
                  </a:cubicBezTo>
                  <a:cubicBezTo>
                    <a:pt x="22" y="178"/>
                    <a:pt x="22" y="178"/>
                    <a:pt x="22" y="178"/>
                  </a:cubicBezTo>
                  <a:cubicBezTo>
                    <a:pt x="19" y="165"/>
                    <a:pt x="19" y="165"/>
                    <a:pt x="19" y="165"/>
                  </a:cubicBezTo>
                  <a:cubicBezTo>
                    <a:pt x="380" y="165"/>
                    <a:pt x="380" y="165"/>
                    <a:pt x="380" y="165"/>
                  </a:cubicBezTo>
                  <a:cubicBezTo>
                    <a:pt x="378" y="178"/>
                    <a:pt x="378" y="178"/>
                    <a:pt x="378" y="178"/>
                  </a:cubicBezTo>
                  <a:cubicBezTo>
                    <a:pt x="382" y="178"/>
                    <a:pt x="382" y="178"/>
                    <a:pt x="382" y="178"/>
                  </a:cubicBezTo>
                  <a:cubicBezTo>
                    <a:pt x="391" y="178"/>
                    <a:pt x="399" y="170"/>
                    <a:pt x="399" y="160"/>
                  </a:cubicBezTo>
                  <a:cubicBezTo>
                    <a:pt x="399" y="120"/>
                    <a:pt x="399" y="120"/>
                    <a:pt x="399" y="120"/>
                  </a:cubicBezTo>
                  <a:cubicBezTo>
                    <a:pt x="399" y="110"/>
                    <a:pt x="391" y="102"/>
                    <a:pt x="382" y="102"/>
                  </a:cubicBezTo>
                  <a:cubicBezTo>
                    <a:pt x="353" y="102"/>
                    <a:pt x="353" y="102"/>
                    <a:pt x="353" y="102"/>
                  </a:cubicBezTo>
                  <a:cubicBezTo>
                    <a:pt x="353" y="80"/>
                    <a:pt x="353" y="80"/>
                    <a:pt x="353" y="80"/>
                  </a:cubicBezTo>
                  <a:cubicBezTo>
                    <a:pt x="353" y="48"/>
                    <a:pt x="327" y="22"/>
                    <a:pt x="295" y="22"/>
                  </a:cubicBezTo>
                  <a:cubicBezTo>
                    <a:pt x="284" y="22"/>
                    <a:pt x="284" y="22"/>
                    <a:pt x="284" y="22"/>
                  </a:cubicBezTo>
                  <a:cubicBezTo>
                    <a:pt x="284" y="17"/>
                    <a:pt x="284" y="17"/>
                    <a:pt x="284" y="17"/>
                  </a:cubicBezTo>
                  <a:cubicBezTo>
                    <a:pt x="284" y="8"/>
                    <a:pt x="277" y="0"/>
                    <a:pt x="26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5" name="Freeform 62"/>
            <p:cNvSpPr/>
            <p:nvPr>
              <p:custDataLst>
                <p:tags r:id="rId28"/>
              </p:custDataLst>
            </p:nvPr>
          </p:nvSpPr>
          <p:spPr bwMode="auto">
            <a:xfrm>
              <a:off x="5711412" y="5752688"/>
              <a:ext cx="819050" cy="408567"/>
            </a:xfrm>
            <a:custGeom>
              <a:avLst/>
              <a:gdLst>
                <a:gd name="T0" fmla="*/ 0 w 854"/>
                <a:gd name="T1" fmla="*/ 0 h 426"/>
                <a:gd name="T2" fmla="*/ 83 w 854"/>
                <a:gd name="T3" fmla="*/ 426 h 426"/>
                <a:gd name="T4" fmla="*/ 773 w 854"/>
                <a:gd name="T5" fmla="*/ 426 h 426"/>
                <a:gd name="T6" fmla="*/ 854 w 854"/>
                <a:gd name="T7" fmla="*/ 0 h 426"/>
                <a:gd name="T8" fmla="*/ 0 w 854"/>
                <a:gd name="T9" fmla="*/ 0 h 426"/>
              </a:gdLst>
              <a:ahLst/>
              <a:cxnLst>
                <a:cxn ang="0">
                  <a:pos x="T0" y="T1"/>
                </a:cxn>
                <a:cxn ang="0">
                  <a:pos x="T2" y="T3"/>
                </a:cxn>
                <a:cxn ang="0">
                  <a:pos x="T4" y="T5"/>
                </a:cxn>
                <a:cxn ang="0">
                  <a:pos x="T6" y="T7"/>
                </a:cxn>
                <a:cxn ang="0">
                  <a:pos x="T8" y="T9"/>
                </a:cxn>
              </a:cxnLst>
              <a:rect l="0" t="0" r="r" b="b"/>
              <a:pathLst>
                <a:path w="854" h="426">
                  <a:moveTo>
                    <a:pt x="0" y="0"/>
                  </a:moveTo>
                  <a:lnTo>
                    <a:pt x="83" y="426"/>
                  </a:lnTo>
                  <a:lnTo>
                    <a:pt x="773" y="426"/>
                  </a:lnTo>
                  <a:lnTo>
                    <a:pt x="854" y="0"/>
                  </a:lnTo>
                  <a:lnTo>
                    <a:pt x="0" y="0"/>
                  </a:lnTo>
                  <a:close/>
                </a:path>
              </a:pathLst>
            </a:custGeom>
            <a:solidFill>
              <a:srgbClr val="64C3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6" name="Freeform 63"/>
            <p:cNvSpPr/>
            <p:nvPr>
              <p:custDataLst>
                <p:tags r:id="rId29"/>
              </p:custDataLst>
            </p:nvPr>
          </p:nvSpPr>
          <p:spPr bwMode="auto">
            <a:xfrm>
              <a:off x="5711411" y="5752689"/>
              <a:ext cx="819051" cy="408567"/>
            </a:xfrm>
            <a:custGeom>
              <a:avLst/>
              <a:gdLst>
                <a:gd name="T0" fmla="*/ 0 w 854"/>
                <a:gd name="T1" fmla="*/ 0 h 426"/>
                <a:gd name="T2" fmla="*/ 83 w 854"/>
                <a:gd name="T3" fmla="*/ 426 h 426"/>
                <a:gd name="T4" fmla="*/ 773 w 854"/>
                <a:gd name="T5" fmla="*/ 426 h 426"/>
                <a:gd name="T6" fmla="*/ 854 w 854"/>
                <a:gd name="T7" fmla="*/ 0 h 426"/>
                <a:gd name="T8" fmla="*/ 0 w 854"/>
                <a:gd name="T9" fmla="*/ 0 h 426"/>
              </a:gdLst>
              <a:ahLst/>
              <a:cxnLst>
                <a:cxn ang="0">
                  <a:pos x="T0" y="T1"/>
                </a:cxn>
                <a:cxn ang="0">
                  <a:pos x="T2" y="T3"/>
                </a:cxn>
                <a:cxn ang="0">
                  <a:pos x="T4" y="T5"/>
                </a:cxn>
                <a:cxn ang="0">
                  <a:pos x="T6" y="T7"/>
                </a:cxn>
                <a:cxn ang="0">
                  <a:pos x="T8" y="T9"/>
                </a:cxn>
              </a:cxnLst>
              <a:rect l="0" t="0" r="r" b="b"/>
              <a:pathLst>
                <a:path w="854" h="426">
                  <a:moveTo>
                    <a:pt x="0" y="0"/>
                  </a:moveTo>
                  <a:lnTo>
                    <a:pt x="83" y="426"/>
                  </a:lnTo>
                  <a:lnTo>
                    <a:pt x="773" y="426"/>
                  </a:lnTo>
                  <a:lnTo>
                    <a:pt x="8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7" name="Freeform 64"/>
            <p:cNvSpPr/>
            <p:nvPr>
              <p:custDataLst>
                <p:tags r:id="rId30"/>
              </p:custDataLst>
            </p:nvPr>
          </p:nvSpPr>
          <p:spPr bwMode="auto">
            <a:xfrm>
              <a:off x="6072023" y="5795847"/>
              <a:ext cx="86317" cy="292519"/>
            </a:xfrm>
            <a:custGeom>
              <a:avLst/>
              <a:gdLst>
                <a:gd name="T0" fmla="*/ 38 w 38"/>
                <a:gd name="T1" fmla="*/ 112 h 129"/>
                <a:gd name="T2" fmla="*/ 21 w 38"/>
                <a:gd name="T3" fmla="*/ 129 h 129"/>
                <a:gd name="T4" fmla="*/ 17 w 38"/>
                <a:gd name="T5" fmla="*/ 129 h 129"/>
                <a:gd name="T6" fmla="*/ 0 w 38"/>
                <a:gd name="T7" fmla="*/ 112 h 129"/>
                <a:gd name="T8" fmla="*/ 0 w 38"/>
                <a:gd name="T9" fmla="*/ 17 h 129"/>
                <a:gd name="T10" fmla="*/ 17 w 38"/>
                <a:gd name="T11" fmla="*/ 0 h 129"/>
                <a:gd name="T12" fmla="*/ 21 w 38"/>
                <a:gd name="T13" fmla="*/ 0 h 129"/>
                <a:gd name="T14" fmla="*/ 38 w 38"/>
                <a:gd name="T15" fmla="*/ 17 h 129"/>
                <a:gd name="T16" fmla="*/ 38 w 38"/>
                <a:gd name="T17" fmla="*/ 11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29">
                  <a:moveTo>
                    <a:pt x="38" y="112"/>
                  </a:moveTo>
                  <a:cubicBezTo>
                    <a:pt x="38" y="121"/>
                    <a:pt x="30" y="129"/>
                    <a:pt x="21" y="129"/>
                  </a:cubicBezTo>
                  <a:cubicBezTo>
                    <a:pt x="17" y="129"/>
                    <a:pt x="17" y="129"/>
                    <a:pt x="17" y="129"/>
                  </a:cubicBezTo>
                  <a:cubicBezTo>
                    <a:pt x="7" y="129"/>
                    <a:pt x="0" y="121"/>
                    <a:pt x="0" y="112"/>
                  </a:cubicBezTo>
                  <a:cubicBezTo>
                    <a:pt x="0" y="17"/>
                    <a:pt x="0" y="17"/>
                    <a:pt x="0" y="17"/>
                  </a:cubicBezTo>
                  <a:cubicBezTo>
                    <a:pt x="0" y="8"/>
                    <a:pt x="7" y="0"/>
                    <a:pt x="17" y="0"/>
                  </a:cubicBezTo>
                  <a:cubicBezTo>
                    <a:pt x="21" y="0"/>
                    <a:pt x="21" y="0"/>
                    <a:pt x="21" y="0"/>
                  </a:cubicBezTo>
                  <a:cubicBezTo>
                    <a:pt x="30" y="0"/>
                    <a:pt x="38" y="8"/>
                    <a:pt x="38" y="17"/>
                  </a:cubicBezTo>
                  <a:cubicBezTo>
                    <a:pt x="38" y="112"/>
                    <a:pt x="38" y="112"/>
                    <a:pt x="38" y="112"/>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8" name="Freeform 65"/>
            <p:cNvSpPr/>
            <p:nvPr>
              <p:custDataLst>
                <p:tags r:id="rId31"/>
              </p:custDataLst>
            </p:nvPr>
          </p:nvSpPr>
          <p:spPr bwMode="auto">
            <a:xfrm>
              <a:off x="5882126" y="5795847"/>
              <a:ext cx="117966" cy="295396"/>
            </a:xfrm>
            <a:custGeom>
              <a:avLst/>
              <a:gdLst>
                <a:gd name="T0" fmla="*/ 51 w 52"/>
                <a:gd name="T1" fmla="*/ 109 h 130"/>
                <a:gd name="T2" fmla="*/ 37 w 52"/>
                <a:gd name="T3" fmla="*/ 128 h 130"/>
                <a:gd name="T4" fmla="*/ 32 w 52"/>
                <a:gd name="T5" fmla="*/ 128 h 130"/>
                <a:gd name="T6" fmla="*/ 13 w 52"/>
                <a:gd name="T7" fmla="*/ 114 h 130"/>
                <a:gd name="T8" fmla="*/ 1 w 52"/>
                <a:gd name="T9" fmla="*/ 20 h 130"/>
                <a:gd name="T10" fmla="*/ 15 w 52"/>
                <a:gd name="T11" fmla="*/ 1 h 130"/>
                <a:gd name="T12" fmla="*/ 20 w 52"/>
                <a:gd name="T13" fmla="*/ 1 h 130"/>
                <a:gd name="T14" fmla="*/ 38 w 52"/>
                <a:gd name="T15" fmla="*/ 15 h 130"/>
                <a:gd name="T16" fmla="*/ 51 w 52"/>
                <a:gd name="T17" fmla="*/ 10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30">
                  <a:moveTo>
                    <a:pt x="51" y="109"/>
                  </a:moveTo>
                  <a:cubicBezTo>
                    <a:pt x="52" y="118"/>
                    <a:pt x="46" y="127"/>
                    <a:pt x="37" y="128"/>
                  </a:cubicBezTo>
                  <a:cubicBezTo>
                    <a:pt x="32" y="128"/>
                    <a:pt x="32" y="128"/>
                    <a:pt x="32" y="128"/>
                  </a:cubicBezTo>
                  <a:cubicBezTo>
                    <a:pt x="23" y="130"/>
                    <a:pt x="15" y="123"/>
                    <a:pt x="13" y="114"/>
                  </a:cubicBezTo>
                  <a:cubicBezTo>
                    <a:pt x="1" y="20"/>
                    <a:pt x="1" y="20"/>
                    <a:pt x="1" y="20"/>
                  </a:cubicBezTo>
                  <a:cubicBezTo>
                    <a:pt x="0" y="11"/>
                    <a:pt x="6" y="3"/>
                    <a:pt x="15" y="1"/>
                  </a:cubicBezTo>
                  <a:cubicBezTo>
                    <a:pt x="20" y="1"/>
                    <a:pt x="20" y="1"/>
                    <a:pt x="20" y="1"/>
                  </a:cubicBezTo>
                  <a:cubicBezTo>
                    <a:pt x="29" y="0"/>
                    <a:pt x="37" y="6"/>
                    <a:pt x="38" y="15"/>
                  </a:cubicBezTo>
                  <a:cubicBezTo>
                    <a:pt x="51" y="109"/>
                    <a:pt x="51" y="109"/>
                    <a:pt x="51" y="109"/>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9" name="Freeform 66"/>
            <p:cNvSpPr/>
            <p:nvPr>
              <p:custDataLst>
                <p:tags r:id="rId32"/>
              </p:custDataLst>
            </p:nvPr>
          </p:nvSpPr>
          <p:spPr bwMode="auto">
            <a:xfrm>
              <a:off x="6233148" y="5795847"/>
              <a:ext cx="117966" cy="295396"/>
            </a:xfrm>
            <a:custGeom>
              <a:avLst/>
              <a:gdLst>
                <a:gd name="T0" fmla="*/ 1 w 52"/>
                <a:gd name="T1" fmla="*/ 109 h 130"/>
                <a:gd name="T2" fmla="*/ 15 w 52"/>
                <a:gd name="T3" fmla="*/ 128 h 130"/>
                <a:gd name="T4" fmla="*/ 20 w 52"/>
                <a:gd name="T5" fmla="*/ 128 h 130"/>
                <a:gd name="T6" fmla="*/ 38 w 52"/>
                <a:gd name="T7" fmla="*/ 114 h 130"/>
                <a:gd name="T8" fmla="*/ 51 w 52"/>
                <a:gd name="T9" fmla="*/ 20 h 130"/>
                <a:gd name="T10" fmla="*/ 36 w 52"/>
                <a:gd name="T11" fmla="*/ 1 h 130"/>
                <a:gd name="T12" fmla="*/ 32 w 52"/>
                <a:gd name="T13" fmla="*/ 1 h 130"/>
                <a:gd name="T14" fmla="*/ 13 w 52"/>
                <a:gd name="T15" fmla="*/ 15 h 130"/>
                <a:gd name="T16" fmla="*/ 1 w 52"/>
                <a:gd name="T17" fmla="*/ 10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30">
                  <a:moveTo>
                    <a:pt x="1" y="109"/>
                  </a:moveTo>
                  <a:cubicBezTo>
                    <a:pt x="0" y="118"/>
                    <a:pt x="6" y="127"/>
                    <a:pt x="15" y="128"/>
                  </a:cubicBezTo>
                  <a:cubicBezTo>
                    <a:pt x="20" y="128"/>
                    <a:pt x="20" y="128"/>
                    <a:pt x="20" y="128"/>
                  </a:cubicBezTo>
                  <a:cubicBezTo>
                    <a:pt x="29" y="130"/>
                    <a:pt x="37" y="123"/>
                    <a:pt x="38" y="114"/>
                  </a:cubicBezTo>
                  <a:cubicBezTo>
                    <a:pt x="51" y="20"/>
                    <a:pt x="51" y="20"/>
                    <a:pt x="51" y="20"/>
                  </a:cubicBezTo>
                  <a:cubicBezTo>
                    <a:pt x="52" y="11"/>
                    <a:pt x="45" y="3"/>
                    <a:pt x="36" y="1"/>
                  </a:cubicBezTo>
                  <a:cubicBezTo>
                    <a:pt x="32" y="1"/>
                    <a:pt x="32" y="1"/>
                    <a:pt x="32" y="1"/>
                  </a:cubicBezTo>
                  <a:cubicBezTo>
                    <a:pt x="23" y="0"/>
                    <a:pt x="14" y="6"/>
                    <a:pt x="13" y="15"/>
                  </a:cubicBezTo>
                  <a:cubicBezTo>
                    <a:pt x="1" y="109"/>
                    <a:pt x="1" y="109"/>
                    <a:pt x="1" y="109"/>
                  </a:cubicBezTo>
                </a:path>
              </a:pathLst>
            </a:custGeom>
            <a:solidFill>
              <a:srgbClr val="FFFF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0" name="Freeform 67"/>
            <p:cNvSpPr/>
            <p:nvPr>
              <p:custDataLst>
                <p:tags r:id="rId33"/>
              </p:custDataLst>
            </p:nvPr>
          </p:nvSpPr>
          <p:spPr bwMode="auto">
            <a:xfrm>
              <a:off x="6072023" y="6016435"/>
              <a:ext cx="16304" cy="65217"/>
            </a:xfrm>
            <a:custGeom>
              <a:avLst/>
              <a:gdLst>
                <a:gd name="T0" fmla="*/ 0 w 7"/>
                <a:gd name="T1" fmla="*/ 0 h 29"/>
                <a:gd name="T2" fmla="*/ 0 w 7"/>
                <a:gd name="T3" fmla="*/ 15 h 29"/>
                <a:gd name="T4" fmla="*/ 7 w 7"/>
                <a:gd name="T5" fmla="*/ 29 h 29"/>
                <a:gd name="T6" fmla="*/ 0 w 7"/>
                <a:gd name="T7" fmla="*/ 15 h 29"/>
                <a:gd name="T8" fmla="*/ 0 w 7"/>
                <a:gd name="T9" fmla="*/ 2 h 29"/>
                <a:gd name="T10" fmla="*/ 0 w 7"/>
                <a:gd name="T11" fmla="*/ 0 h 29"/>
              </a:gdLst>
              <a:ahLst/>
              <a:cxnLst>
                <a:cxn ang="0">
                  <a:pos x="T0" y="T1"/>
                </a:cxn>
                <a:cxn ang="0">
                  <a:pos x="T2" y="T3"/>
                </a:cxn>
                <a:cxn ang="0">
                  <a:pos x="T4" y="T5"/>
                </a:cxn>
                <a:cxn ang="0">
                  <a:pos x="T6" y="T7"/>
                </a:cxn>
                <a:cxn ang="0">
                  <a:pos x="T8" y="T9"/>
                </a:cxn>
                <a:cxn ang="0">
                  <a:pos x="T10" y="T11"/>
                </a:cxn>
              </a:cxnLst>
              <a:rect l="0" t="0" r="r" b="b"/>
              <a:pathLst>
                <a:path w="7" h="29">
                  <a:moveTo>
                    <a:pt x="0" y="0"/>
                  </a:moveTo>
                  <a:cubicBezTo>
                    <a:pt x="0" y="15"/>
                    <a:pt x="0" y="15"/>
                    <a:pt x="0" y="15"/>
                  </a:cubicBezTo>
                  <a:cubicBezTo>
                    <a:pt x="0" y="21"/>
                    <a:pt x="3" y="26"/>
                    <a:pt x="7" y="29"/>
                  </a:cubicBezTo>
                  <a:cubicBezTo>
                    <a:pt x="3" y="25"/>
                    <a:pt x="0" y="21"/>
                    <a:pt x="0" y="15"/>
                  </a:cubicBezTo>
                  <a:cubicBezTo>
                    <a:pt x="0" y="2"/>
                    <a:pt x="0" y="2"/>
                    <a:pt x="0" y="2"/>
                  </a:cubicBezTo>
                  <a:cubicBezTo>
                    <a:pt x="0" y="1"/>
                    <a:pt x="0" y="1"/>
                    <a:pt x="0" y="0"/>
                  </a:cubicBezTo>
                </a:path>
              </a:pathLst>
            </a:custGeom>
            <a:solidFill>
              <a:srgbClr val="7AB8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1" name="Freeform 68"/>
            <p:cNvSpPr/>
            <p:nvPr>
              <p:custDataLst>
                <p:tags r:id="rId34"/>
              </p:custDataLst>
            </p:nvPr>
          </p:nvSpPr>
          <p:spPr bwMode="auto">
            <a:xfrm>
              <a:off x="6072023" y="6016435"/>
              <a:ext cx="86317" cy="71931"/>
            </a:xfrm>
            <a:custGeom>
              <a:avLst/>
              <a:gdLst>
                <a:gd name="T0" fmla="*/ 38 w 38"/>
                <a:gd name="T1" fmla="*/ 0 h 32"/>
                <a:gd name="T2" fmla="*/ 21 w 38"/>
                <a:gd name="T3" fmla="*/ 17 h 32"/>
                <a:gd name="T4" fmla="*/ 16 w 38"/>
                <a:gd name="T5" fmla="*/ 17 h 32"/>
                <a:gd name="T6" fmla="*/ 0 w 38"/>
                <a:gd name="T7" fmla="*/ 2 h 32"/>
                <a:gd name="T8" fmla="*/ 0 w 38"/>
                <a:gd name="T9" fmla="*/ 15 h 32"/>
                <a:gd name="T10" fmla="*/ 7 w 38"/>
                <a:gd name="T11" fmla="*/ 29 h 32"/>
                <a:gd name="T12" fmla="*/ 16 w 38"/>
                <a:gd name="T13" fmla="*/ 32 h 32"/>
                <a:gd name="T14" fmla="*/ 21 w 38"/>
                <a:gd name="T15" fmla="*/ 32 h 32"/>
                <a:gd name="T16" fmla="*/ 38 w 38"/>
                <a:gd name="T17" fmla="*/ 15 h 32"/>
                <a:gd name="T18" fmla="*/ 38 w 3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2">
                  <a:moveTo>
                    <a:pt x="38" y="0"/>
                  </a:moveTo>
                  <a:cubicBezTo>
                    <a:pt x="38" y="9"/>
                    <a:pt x="30" y="17"/>
                    <a:pt x="21" y="17"/>
                  </a:cubicBezTo>
                  <a:cubicBezTo>
                    <a:pt x="16" y="17"/>
                    <a:pt x="16" y="17"/>
                    <a:pt x="16" y="17"/>
                  </a:cubicBezTo>
                  <a:cubicBezTo>
                    <a:pt x="8" y="17"/>
                    <a:pt x="1" y="10"/>
                    <a:pt x="0" y="2"/>
                  </a:cubicBezTo>
                  <a:cubicBezTo>
                    <a:pt x="0" y="15"/>
                    <a:pt x="0" y="15"/>
                    <a:pt x="0" y="15"/>
                  </a:cubicBezTo>
                  <a:cubicBezTo>
                    <a:pt x="0" y="21"/>
                    <a:pt x="3" y="25"/>
                    <a:pt x="7" y="29"/>
                  </a:cubicBezTo>
                  <a:cubicBezTo>
                    <a:pt x="10" y="30"/>
                    <a:pt x="13" y="32"/>
                    <a:pt x="16" y="32"/>
                  </a:cubicBezTo>
                  <a:cubicBezTo>
                    <a:pt x="21" y="32"/>
                    <a:pt x="21" y="32"/>
                    <a:pt x="21" y="32"/>
                  </a:cubicBezTo>
                  <a:cubicBezTo>
                    <a:pt x="30" y="32"/>
                    <a:pt x="38" y="24"/>
                    <a:pt x="38" y="15"/>
                  </a:cubicBezTo>
                  <a:cubicBezTo>
                    <a:pt x="38" y="0"/>
                    <a:pt x="38" y="0"/>
                    <a:pt x="38" y="0"/>
                  </a:cubicBezTo>
                </a:path>
              </a:pathLst>
            </a:custGeom>
            <a:solidFill>
              <a:srgbClr val="E5E5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2" name="Freeform 69"/>
            <p:cNvSpPr/>
            <p:nvPr>
              <p:custDataLst>
                <p:tags r:id="rId35"/>
              </p:custDataLst>
            </p:nvPr>
          </p:nvSpPr>
          <p:spPr bwMode="auto">
            <a:xfrm>
              <a:off x="5908980" y="6025066"/>
              <a:ext cx="18222" cy="54668"/>
            </a:xfrm>
            <a:custGeom>
              <a:avLst/>
              <a:gdLst>
                <a:gd name="T0" fmla="*/ 0 w 8"/>
                <a:gd name="T1" fmla="*/ 0 h 24"/>
                <a:gd name="T2" fmla="*/ 1 w 8"/>
                <a:gd name="T3" fmla="*/ 13 h 24"/>
                <a:gd name="T4" fmla="*/ 8 w 8"/>
                <a:gd name="T5" fmla="*/ 24 h 24"/>
                <a:gd name="T6" fmla="*/ 1 w 8"/>
                <a:gd name="T7" fmla="*/ 13 h 24"/>
                <a:gd name="T8" fmla="*/ 0 w 8"/>
                <a:gd name="T9" fmla="*/ 2 h 24"/>
                <a:gd name="T10" fmla="*/ 0 w 8"/>
                <a:gd name="T11" fmla="*/ 0 h 24"/>
              </a:gdLst>
              <a:ahLst/>
              <a:cxnLst>
                <a:cxn ang="0">
                  <a:pos x="T0" y="T1"/>
                </a:cxn>
                <a:cxn ang="0">
                  <a:pos x="T2" y="T3"/>
                </a:cxn>
                <a:cxn ang="0">
                  <a:pos x="T4" y="T5"/>
                </a:cxn>
                <a:cxn ang="0">
                  <a:pos x="T6" y="T7"/>
                </a:cxn>
                <a:cxn ang="0">
                  <a:pos x="T8" y="T9"/>
                </a:cxn>
                <a:cxn ang="0">
                  <a:pos x="T10" y="T11"/>
                </a:cxn>
              </a:cxnLst>
              <a:rect l="0" t="0" r="r" b="b"/>
              <a:pathLst>
                <a:path w="8" h="24">
                  <a:moveTo>
                    <a:pt x="0" y="0"/>
                  </a:moveTo>
                  <a:cubicBezTo>
                    <a:pt x="1" y="13"/>
                    <a:pt x="1" y="13"/>
                    <a:pt x="1" y="13"/>
                  </a:cubicBezTo>
                  <a:cubicBezTo>
                    <a:pt x="2" y="18"/>
                    <a:pt x="4" y="22"/>
                    <a:pt x="8" y="24"/>
                  </a:cubicBezTo>
                  <a:cubicBezTo>
                    <a:pt x="5" y="22"/>
                    <a:pt x="2" y="18"/>
                    <a:pt x="1" y="13"/>
                  </a:cubicBezTo>
                  <a:cubicBezTo>
                    <a:pt x="0" y="2"/>
                    <a:pt x="0" y="2"/>
                    <a:pt x="0" y="2"/>
                  </a:cubicBezTo>
                  <a:cubicBezTo>
                    <a:pt x="0" y="1"/>
                    <a:pt x="0" y="1"/>
                    <a:pt x="0" y="0"/>
                  </a:cubicBezTo>
                </a:path>
              </a:pathLst>
            </a:custGeom>
            <a:solidFill>
              <a:srgbClr val="7AB8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3" name="Freeform 70"/>
            <p:cNvSpPr/>
            <p:nvPr>
              <p:custDataLst>
                <p:tags r:id="rId36"/>
              </p:custDataLst>
            </p:nvPr>
          </p:nvSpPr>
          <p:spPr bwMode="auto">
            <a:xfrm>
              <a:off x="5908980" y="6013557"/>
              <a:ext cx="91112" cy="72890"/>
            </a:xfrm>
            <a:custGeom>
              <a:avLst/>
              <a:gdLst>
                <a:gd name="T0" fmla="*/ 37 w 40"/>
                <a:gd name="T1" fmla="*/ 0 h 32"/>
                <a:gd name="T2" fmla="*/ 23 w 40"/>
                <a:gd name="T3" fmla="*/ 19 h 32"/>
                <a:gd name="T4" fmla="*/ 18 w 40"/>
                <a:gd name="T5" fmla="*/ 19 h 32"/>
                <a:gd name="T6" fmla="*/ 16 w 40"/>
                <a:gd name="T7" fmla="*/ 19 h 32"/>
                <a:gd name="T8" fmla="*/ 0 w 40"/>
                <a:gd name="T9" fmla="*/ 7 h 32"/>
                <a:gd name="T10" fmla="*/ 1 w 40"/>
                <a:gd name="T11" fmla="*/ 18 h 32"/>
                <a:gd name="T12" fmla="*/ 8 w 40"/>
                <a:gd name="T13" fmla="*/ 29 h 32"/>
                <a:gd name="T14" fmla="*/ 18 w 40"/>
                <a:gd name="T15" fmla="*/ 32 h 32"/>
                <a:gd name="T16" fmla="*/ 20 w 40"/>
                <a:gd name="T17" fmla="*/ 32 h 32"/>
                <a:gd name="T18" fmla="*/ 24 w 40"/>
                <a:gd name="T19" fmla="*/ 32 h 32"/>
                <a:gd name="T20" fmla="*/ 39 w 40"/>
                <a:gd name="T21" fmla="*/ 13 h 32"/>
                <a:gd name="T22" fmla="*/ 37 w 40"/>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2">
                  <a:moveTo>
                    <a:pt x="37" y="0"/>
                  </a:moveTo>
                  <a:cubicBezTo>
                    <a:pt x="38" y="9"/>
                    <a:pt x="32" y="18"/>
                    <a:pt x="23" y="19"/>
                  </a:cubicBezTo>
                  <a:cubicBezTo>
                    <a:pt x="18" y="19"/>
                    <a:pt x="18" y="19"/>
                    <a:pt x="18" y="19"/>
                  </a:cubicBezTo>
                  <a:cubicBezTo>
                    <a:pt x="17" y="19"/>
                    <a:pt x="17" y="19"/>
                    <a:pt x="16" y="19"/>
                  </a:cubicBezTo>
                  <a:cubicBezTo>
                    <a:pt x="8" y="19"/>
                    <a:pt x="2" y="14"/>
                    <a:pt x="0" y="7"/>
                  </a:cubicBezTo>
                  <a:cubicBezTo>
                    <a:pt x="1" y="18"/>
                    <a:pt x="1" y="18"/>
                    <a:pt x="1" y="18"/>
                  </a:cubicBezTo>
                  <a:cubicBezTo>
                    <a:pt x="2" y="23"/>
                    <a:pt x="5" y="27"/>
                    <a:pt x="8" y="29"/>
                  </a:cubicBezTo>
                  <a:cubicBezTo>
                    <a:pt x="11" y="31"/>
                    <a:pt x="14" y="32"/>
                    <a:pt x="18" y="32"/>
                  </a:cubicBezTo>
                  <a:cubicBezTo>
                    <a:pt x="18" y="32"/>
                    <a:pt x="19" y="32"/>
                    <a:pt x="20" y="32"/>
                  </a:cubicBezTo>
                  <a:cubicBezTo>
                    <a:pt x="24" y="32"/>
                    <a:pt x="24" y="32"/>
                    <a:pt x="24" y="32"/>
                  </a:cubicBezTo>
                  <a:cubicBezTo>
                    <a:pt x="33" y="31"/>
                    <a:pt x="40" y="22"/>
                    <a:pt x="39" y="13"/>
                  </a:cubicBezTo>
                  <a:cubicBezTo>
                    <a:pt x="37" y="0"/>
                    <a:pt x="37" y="0"/>
                    <a:pt x="37" y="0"/>
                  </a:cubicBezTo>
                </a:path>
              </a:pathLst>
            </a:custGeom>
            <a:solidFill>
              <a:srgbClr val="E5E5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4" name="Oval 71"/>
            <p:cNvSpPr>
              <a:spLocks noChangeArrowheads="1"/>
            </p:cNvSpPr>
            <p:nvPr>
              <p:custDataLst>
                <p:tags r:id="rId37"/>
              </p:custDataLst>
            </p:nvPr>
          </p:nvSpPr>
          <p:spPr bwMode="auto">
            <a:xfrm>
              <a:off x="6235066" y="6043289"/>
              <a:ext cx="959" cy="4796"/>
            </a:xfrm>
            <a:prstGeom prst="ellipse">
              <a:avLst/>
            </a:prstGeom>
            <a:solidFill>
              <a:srgbClr val="7AB8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5" name="Freeform 72"/>
            <p:cNvSpPr/>
            <p:nvPr>
              <p:custDataLst>
                <p:tags r:id="rId38"/>
              </p:custDataLst>
            </p:nvPr>
          </p:nvSpPr>
          <p:spPr bwMode="auto">
            <a:xfrm>
              <a:off x="6235066" y="6013557"/>
              <a:ext cx="89194" cy="72890"/>
            </a:xfrm>
            <a:custGeom>
              <a:avLst/>
              <a:gdLst>
                <a:gd name="T0" fmla="*/ 2 w 39"/>
                <a:gd name="T1" fmla="*/ 0 h 32"/>
                <a:gd name="T2" fmla="*/ 0 w 39"/>
                <a:gd name="T3" fmla="*/ 13 h 32"/>
                <a:gd name="T4" fmla="*/ 0 w 39"/>
                <a:gd name="T5" fmla="*/ 13 h 32"/>
                <a:gd name="T6" fmla="*/ 0 w 39"/>
                <a:gd name="T7" fmla="*/ 15 h 32"/>
                <a:gd name="T8" fmla="*/ 14 w 39"/>
                <a:gd name="T9" fmla="*/ 32 h 32"/>
                <a:gd name="T10" fmla="*/ 19 w 39"/>
                <a:gd name="T11" fmla="*/ 32 h 32"/>
                <a:gd name="T12" fmla="*/ 21 w 39"/>
                <a:gd name="T13" fmla="*/ 32 h 32"/>
                <a:gd name="T14" fmla="*/ 37 w 39"/>
                <a:gd name="T15" fmla="*/ 18 h 32"/>
                <a:gd name="T16" fmla="*/ 39 w 39"/>
                <a:gd name="T17" fmla="*/ 8 h 32"/>
                <a:gd name="T18" fmla="*/ 23 w 39"/>
                <a:gd name="T19" fmla="*/ 19 h 32"/>
                <a:gd name="T20" fmla="*/ 21 w 39"/>
                <a:gd name="T21" fmla="*/ 19 h 32"/>
                <a:gd name="T22" fmla="*/ 16 w 39"/>
                <a:gd name="T23" fmla="*/ 19 h 32"/>
                <a:gd name="T24" fmla="*/ 2 w 39"/>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2">
                  <a:moveTo>
                    <a:pt x="2" y="0"/>
                  </a:moveTo>
                  <a:cubicBezTo>
                    <a:pt x="0" y="13"/>
                    <a:pt x="0" y="13"/>
                    <a:pt x="0" y="13"/>
                  </a:cubicBezTo>
                  <a:cubicBezTo>
                    <a:pt x="0" y="13"/>
                    <a:pt x="0" y="13"/>
                    <a:pt x="0" y="13"/>
                  </a:cubicBezTo>
                  <a:cubicBezTo>
                    <a:pt x="0" y="14"/>
                    <a:pt x="0" y="15"/>
                    <a:pt x="0" y="15"/>
                  </a:cubicBezTo>
                  <a:cubicBezTo>
                    <a:pt x="0" y="24"/>
                    <a:pt x="6" y="31"/>
                    <a:pt x="14" y="32"/>
                  </a:cubicBezTo>
                  <a:cubicBezTo>
                    <a:pt x="19" y="32"/>
                    <a:pt x="19" y="32"/>
                    <a:pt x="19" y="32"/>
                  </a:cubicBezTo>
                  <a:cubicBezTo>
                    <a:pt x="19" y="32"/>
                    <a:pt x="20" y="32"/>
                    <a:pt x="21" y="32"/>
                  </a:cubicBezTo>
                  <a:cubicBezTo>
                    <a:pt x="29" y="32"/>
                    <a:pt x="36" y="26"/>
                    <a:pt x="37" y="18"/>
                  </a:cubicBezTo>
                  <a:cubicBezTo>
                    <a:pt x="39" y="8"/>
                    <a:pt x="39" y="8"/>
                    <a:pt x="39" y="8"/>
                  </a:cubicBezTo>
                  <a:cubicBezTo>
                    <a:pt x="36" y="15"/>
                    <a:pt x="30" y="19"/>
                    <a:pt x="23" y="19"/>
                  </a:cubicBezTo>
                  <a:cubicBezTo>
                    <a:pt x="22" y="19"/>
                    <a:pt x="21" y="19"/>
                    <a:pt x="21" y="19"/>
                  </a:cubicBezTo>
                  <a:cubicBezTo>
                    <a:pt x="16" y="19"/>
                    <a:pt x="16" y="19"/>
                    <a:pt x="16" y="19"/>
                  </a:cubicBezTo>
                  <a:cubicBezTo>
                    <a:pt x="7" y="18"/>
                    <a:pt x="1" y="9"/>
                    <a:pt x="2" y="0"/>
                  </a:cubicBezTo>
                </a:path>
              </a:pathLst>
            </a:custGeom>
            <a:solidFill>
              <a:srgbClr val="E5E5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6" name="Freeform 73"/>
            <p:cNvSpPr/>
            <p:nvPr>
              <p:custDataLst>
                <p:tags r:id="rId39"/>
              </p:custDataLst>
            </p:nvPr>
          </p:nvSpPr>
          <p:spPr bwMode="auto">
            <a:xfrm>
              <a:off x="5772791" y="5398791"/>
              <a:ext cx="694372" cy="227300"/>
            </a:xfrm>
            <a:custGeom>
              <a:avLst/>
              <a:gdLst>
                <a:gd name="T0" fmla="*/ 298 w 306"/>
                <a:gd name="T1" fmla="*/ 58 h 100"/>
                <a:gd name="T2" fmla="*/ 306 w 306"/>
                <a:gd name="T3" fmla="*/ 58 h 100"/>
                <a:gd name="T4" fmla="*/ 248 w 306"/>
                <a:gd name="T5" fmla="*/ 0 h 100"/>
                <a:gd name="T6" fmla="*/ 58 w 306"/>
                <a:gd name="T7" fmla="*/ 0 h 100"/>
                <a:gd name="T8" fmla="*/ 0 w 306"/>
                <a:gd name="T9" fmla="*/ 58 h 100"/>
                <a:gd name="T10" fmla="*/ 0 w 306"/>
                <a:gd name="T11" fmla="*/ 100 h 100"/>
                <a:gd name="T12" fmla="*/ 306 w 306"/>
                <a:gd name="T13" fmla="*/ 100 h 100"/>
                <a:gd name="T14" fmla="*/ 306 w 306"/>
                <a:gd name="T15" fmla="*/ 58 h 100"/>
                <a:gd name="T16" fmla="*/ 298 w 306"/>
                <a:gd name="T17" fmla="*/ 58 h 100"/>
                <a:gd name="T18" fmla="*/ 290 w 306"/>
                <a:gd name="T19" fmla="*/ 58 h 100"/>
                <a:gd name="T20" fmla="*/ 290 w 306"/>
                <a:gd name="T21" fmla="*/ 84 h 100"/>
                <a:gd name="T22" fmla="*/ 16 w 306"/>
                <a:gd name="T23" fmla="*/ 84 h 100"/>
                <a:gd name="T24" fmla="*/ 16 w 306"/>
                <a:gd name="T25" fmla="*/ 58 h 100"/>
                <a:gd name="T26" fmla="*/ 28 w 306"/>
                <a:gd name="T27" fmla="*/ 28 h 100"/>
                <a:gd name="T28" fmla="*/ 58 w 306"/>
                <a:gd name="T29" fmla="*/ 16 h 100"/>
                <a:gd name="T30" fmla="*/ 248 w 306"/>
                <a:gd name="T31" fmla="*/ 16 h 100"/>
                <a:gd name="T32" fmla="*/ 278 w 306"/>
                <a:gd name="T33" fmla="*/ 28 h 100"/>
                <a:gd name="T34" fmla="*/ 290 w 306"/>
                <a:gd name="T35" fmla="*/ 58 h 100"/>
                <a:gd name="T36" fmla="*/ 298 w 306"/>
                <a:gd name="T37" fmla="*/ 5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 h="100">
                  <a:moveTo>
                    <a:pt x="298" y="58"/>
                  </a:moveTo>
                  <a:cubicBezTo>
                    <a:pt x="306" y="58"/>
                    <a:pt x="306" y="58"/>
                    <a:pt x="306" y="58"/>
                  </a:cubicBezTo>
                  <a:cubicBezTo>
                    <a:pt x="306" y="26"/>
                    <a:pt x="280" y="0"/>
                    <a:pt x="248" y="0"/>
                  </a:cubicBezTo>
                  <a:cubicBezTo>
                    <a:pt x="58" y="0"/>
                    <a:pt x="58" y="0"/>
                    <a:pt x="58" y="0"/>
                  </a:cubicBezTo>
                  <a:cubicBezTo>
                    <a:pt x="26" y="0"/>
                    <a:pt x="0" y="26"/>
                    <a:pt x="0" y="58"/>
                  </a:cubicBezTo>
                  <a:cubicBezTo>
                    <a:pt x="0" y="100"/>
                    <a:pt x="0" y="100"/>
                    <a:pt x="0" y="100"/>
                  </a:cubicBezTo>
                  <a:cubicBezTo>
                    <a:pt x="306" y="100"/>
                    <a:pt x="306" y="100"/>
                    <a:pt x="306" y="100"/>
                  </a:cubicBezTo>
                  <a:cubicBezTo>
                    <a:pt x="306" y="58"/>
                    <a:pt x="306" y="58"/>
                    <a:pt x="306" y="58"/>
                  </a:cubicBezTo>
                  <a:cubicBezTo>
                    <a:pt x="298" y="58"/>
                    <a:pt x="298" y="58"/>
                    <a:pt x="298" y="58"/>
                  </a:cubicBezTo>
                  <a:cubicBezTo>
                    <a:pt x="290" y="58"/>
                    <a:pt x="290" y="58"/>
                    <a:pt x="290" y="58"/>
                  </a:cubicBezTo>
                  <a:cubicBezTo>
                    <a:pt x="290" y="84"/>
                    <a:pt x="290" y="84"/>
                    <a:pt x="290" y="84"/>
                  </a:cubicBezTo>
                  <a:cubicBezTo>
                    <a:pt x="16" y="84"/>
                    <a:pt x="16" y="84"/>
                    <a:pt x="16" y="84"/>
                  </a:cubicBezTo>
                  <a:cubicBezTo>
                    <a:pt x="16" y="58"/>
                    <a:pt x="16" y="58"/>
                    <a:pt x="16" y="58"/>
                  </a:cubicBezTo>
                  <a:cubicBezTo>
                    <a:pt x="16" y="46"/>
                    <a:pt x="21" y="36"/>
                    <a:pt x="28" y="28"/>
                  </a:cubicBezTo>
                  <a:cubicBezTo>
                    <a:pt x="36" y="21"/>
                    <a:pt x="47" y="16"/>
                    <a:pt x="58" y="16"/>
                  </a:cubicBezTo>
                  <a:cubicBezTo>
                    <a:pt x="248" y="16"/>
                    <a:pt x="248" y="16"/>
                    <a:pt x="248" y="16"/>
                  </a:cubicBezTo>
                  <a:cubicBezTo>
                    <a:pt x="260" y="16"/>
                    <a:pt x="270" y="21"/>
                    <a:pt x="278" y="28"/>
                  </a:cubicBezTo>
                  <a:cubicBezTo>
                    <a:pt x="286" y="36"/>
                    <a:pt x="290" y="46"/>
                    <a:pt x="290" y="58"/>
                  </a:cubicBezTo>
                  <a:lnTo>
                    <a:pt x="298" y="58"/>
                  </a:lnTo>
                  <a:close/>
                </a:path>
              </a:pathLst>
            </a:custGeom>
            <a:solidFill>
              <a:srgbClr val="64C3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67" name="Freeform 74"/>
            <p:cNvSpPr/>
            <p:nvPr>
              <p:custDataLst>
                <p:tags r:id="rId40"/>
              </p:custDataLst>
            </p:nvPr>
          </p:nvSpPr>
          <p:spPr bwMode="auto">
            <a:xfrm>
              <a:off x="5668252" y="5580055"/>
              <a:ext cx="905368" cy="172634"/>
            </a:xfrm>
            <a:custGeom>
              <a:avLst/>
              <a:gdLst>
                <a:gd name="T0" fmla="*/ 381 w 399"/>
                <a:gd name="T1" fmla="*/ 0 h 76"/>
                <a:gd name="T2" fmla="*/ 344 w 399"/>
                <a:gd name="T3" fmla="*/ 0 h 76"/>
                <a:gd name="T4" fmla="*/ 54 w 399"/>
                <a:gd name="T5" fmla="*/ 0 h 76"/>
                <a:gd name="T6" fmla="*/ 17 w 399"/>
                <a:gd name="T7" fmla="*/ 0 h 76"/>
                <a:gd name="T8" fmla="*/ 0 w 399"/>
                <a:gd name="T9" fmla="*/ 18 h 76"/>
                <a:gd name="T10" fmla="*/ 0 w 399"/>
                <a:gd name="T11" fmla="*/ 59 h 76"/>
                <a:gd name="T12" fmla="*/ 17 w 399"/>
                <a:gd name="T13" fmla="*/ 76 h 76"/>
                <a:gd name="T14" fmla="*/ 62 w 399"/>
                <a:gd name="T15" fmla="*/ 76 h 76"/>
                <a:gd name="T16" fmla="*/ 337 w 399"/>
                <a:gd name="T17" fmla="*/ 76 h 76"/>
                <a:gd name="T18" fmla="*/ 381 w 399"/>
                <a:gd name="T19" fmla="*/ 76 h 76"/>
                <a:gd name="T20" fmla="*/ 399 w 399"/>
                <a:gd name="T21" fmla="*/ 59 h 76"/>
                <a:gd name="T22" fmla="*/ 399 w 399"/>
                <a:gd name="T23" fmla="*/ 18 h 76"/>
                <a:gd name="T24" fmla="*/ 381 w 399"/>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76">
                  <a:moveTo>
                    <a:pt x="381" y="0"/>
                  </a:moveTo>
                  <a:cubicBezTo>
                    <a:pt x="344" y="0"/>
                    <a:pt x="344" y="0"/>
                    <a:pt x="344" y="0"/>
                  </a:cubicBezTo>
                  <a:cubicBezTo>
                    <a:pt x="54" y="0"/>
                    <a:pt x="54" y="0"/>
                    <a:pt x="54" y="0"/>
                  </a:cubicBezTo>
                  <a:cubicBezTo>
                    <a:pt x="17" y="0"/>
                    <a:pt x="17" y="0"/>
                    <a:pt x="17" y="0"/>
                  </a:cubicBezTo>
                  <a:cubicBezTo>
                    <a:pt x="8" y="0"/>
                    <a:pt x="0" y="8"/>
                    <a:pt x="0" y="18"/>
                  </a:cubicBezTo>
                  <a:cubicBezTo>
                    <a:pt x="0" y="59"/>
                    <a:pt x="0" y="59"/>
                    <a:pt x="0" y="59"/>
                  </a:cubicBezTo>
                  <a:cubicBezTo>
                    <a:pt x="0" y="68"/>
                    <a:pt x="8" y="76"/>
                    <a:pt x="17" y="76"/>
                  </a:cubicBezTo>
                  <a:cubicBezTo>
                    <a:pt x="62" y="76"/>
                    <a:pt x="62" y="76"/>
                    <a:pt x="62" y="76"/>
                  </a:cubicBezTo>
                  <a:cubicBezTo>
                    <a:pt x="337" y="76"/>
                    <a:pt x="337" y="76"/>
                    <a:pt x="337" y="76"/>
                  </a:cubicBezTo>
                  <a:cubicBezTo>
                    <a:pt x="381" y="76"/>
                    <a:pt x="381" y="76"/>
                    <a:pt x="381" y="76"/>
                  </a:cubicBezTo>
                  <a:cubicBezTo>
                    <a:pt x="391" y="76"/>
                    <a:pt x="399" y="68"/>
                    <a:pt x="399" y="59"/>
                  </a:cubicBezTo>
                  <a:cubicBezTo>
                    <a:pt x="399" y="18"/>
                    <a:pt x="399" y="18"/>
                    <a:pt x="399" y="18"/>
                  </a:cubicBezTo>
                  <a:cubicBezTo>
                    <a:pt x="399" y="8"/>
                    <a:pt x="391" y="0"/>
                    <a:pt x="381" y="0"/>
                  </a:cubicBezTo>
                  <a:close/>
                </a:path>
              </a:pathLst>
            </a:custGeom>
            <a:solidFill>
              <a:srgbClr val="1F8C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8" name="Freeform 75"/>
            <p:cNvSpPr/>
            <p:nvPr>
              <p:custDataLst>
                <p:tags r:id="rId41"/>
              </p:custDataLst>
            </p:nvPr>
          </p:nvSpPr>
          <p:spPr bwMode="auto">
            <a:xfrm>
              <a:off x="5927203" y="5351795"/>
              <a:ext cx="385549" cy="117967"/>
            </a:xfrm>
            <a:custGeom>
              <a:avLst/>
              <a:gdLst>
                <a:gd name="T0" fmla="*/ 170 w 170"/>
                <a:gd name="T1" fmla="*/ 35 h 52"/>
                <a:gd name="T2" fmla="*/ 153 w 170"/>
                <a:gd name="T3" fmla="*/ 52 h 52"/>
                <a:gd name="T4" fmla="*/ 17 w 170"/>
                <a:gd name="T5" fmla="*/ 52 h 52"/>
                <a:gd name="T6" fmla="*/ 0 w 170"/>
                <a:gd name="T7" fmla="*/ 35 h 52"/>
                <a:gd name="T8" fmla="*/ 0 w 170"/>
                <a:gd name="T9" fmla="*/ 16 h 52"/>
                <a:gd name="T10" fmla="*/ 17 w 170"/>
                <a:gd name="T11" fmla="*/ 0 h 52"/>
                <a:gd name="T12" fmla="*/ 153 w 170"/>
                <a:gd name="T13" fmla="*/ 0 h 52"/>
                <a:gd name="T14" fmla="*/ 170 w 170"/>
                <a:gd name="T15" fmla="*/ 16 h 52"/>
                <a:gd name="T16" fmla="*/ 170 w 170"/>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52">
                  <a:moveTo>
                    <a:pt x="170" y="35"/>
                  </a:moveTo>
                  <a:cubicBezTo>
                    <a:pt x="170" y="44"/>
                    <a:pt x="162" y="52"/>
                    <a:pt x="153" y="52"/>
                  </a:cubicBezTo>
                  <a:cubicBezTo>
                    <a:pt x="17" y="52"/>
                    <a:pt x="17" y="52"/>
                    <a:pt x="17" y="52"/>
                  </a:cubicBezTo>
                  <a:cubicBezTo>
                    <a:pt x="8" y="52"/>
                    <a:pt x="0" y="44"/>
                    <a:pt x="0" y="35"/>
                  </a:cubicBezTo>
                  <a:cubicBezTo>
                    <a:pt x="0" y="16"/>
                    <a:pt x="0" y="16"/>
                    <a:pt x="0" y="16"/>
                  </a:cubicBezTo>
                  <a:cubicBezTo>
                    <a:pt x="0" y="7"/>
                    <a:pt x="8" y="0"/>
                    <a:pt x="17" y="0"/>
                  </a:cubicBezTo>
                  <a:cubicBezTo>
                    <a:pt x="153" y="0"/>
                    <a:pt x="153" y="0"/>
                    <a:pt x="153" y="0"/>
                  </a:cubicBezTo>
                  <a:cubicBezTo>
                    <a:pt x="162" y="0"/>
                    <a:pt x="170" y="7"/>
                    <a:pt x="170" y="16"/>
                  </a:cubicBezTo>
                  <a:lnTo>
                    <a:pt x="170" y="35"/>
                  </a:lnTo>
                  <a:close/>
                </a:path>
              </a:pathLst>
            </a:custGeom>
            <a:solidFill>
              <a:srgbClr val="1F8C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18" name="组合 117"/>
          <p:cNvGrpSpPr/>
          <p:nvPr>
            <p:custDataLst>
              <p:tags r:id="rId42"/>
            </p:custDataLst>
          </p:nvPr>
        </p:nvGrpSpPr>
        <p:grpSpPr>
          <a:xfrm>
            <a:off x="7912878" y="2342360"/>
            <a:ext cx="387502" cy="589354"/>
            <a:chOff x="7213324" y="3102760"/>
            <a:chExt cx="550510" cy="837273"/>
          </a:xfrm>
        </p:grpSpPr>
        <p:sp>
          <p:nvSpPr>
            <p:cNvPr id="75" name="Freeform 82"/>
            <p:cNvSpPr>
              <a:spLocks noEditPoints="1"/>
            </p:cNvSpPr>
            <p:nvPr>
              <p:custDataLst>
                <p:tags r:id="rId43"/>
              </p:custDataLst>
            </p:nvPr>
          </p:nvSpPr>
          <p:spPr bwMode="auto">
            <a:xfrm>
              <a:off x="7213324" y="3175649"/>
              <a:ext cx="550510" cy="764384"/>
            </a:xfrm>
            <a:custGeom>
              <a:avLst/>
              <a:gdLst>
                <a:gd name="T0" fmla="*/ 0 w 243"/>
                <a:gd name="T1" fmla="*/ 27 h 337"/>
                <a:gd name="T2" fmla="*/ 0 w 243"/>
                <a:gd name="T3" fmla="*/ 27 h 337"/>
                <a:gd name="T4" fmla="*/ 0 w 243"/>
                <a:gd name="T5" fmla="*/ 309 h 337"/>
                <a:gd name="T6" fmla="*/ 28 w 243"/>
                <a:gd name="T7" fmla="*/ 337 h 337"/>
                <a:gd name="T8" fmla="*/ 215 w 243"/>
                <a:gd name="T9" fmla="*/ 337 h 337"/>
                <a:gd name="T10" fmla="*/ 243 w 243"/>
                <a:gd name="T11" fmla="*/ 309 h 337"/>
                <a:gd name="T12" fmla="*/ 243 w 243"/>
                <a:gd name="T13" fmla="*/ 278 h 337"/>
                <a:gd name="T14" fmla="*/ 215 w 243"/>
                <a:gd name="T15" fmla="*/ 306 h 337"/>
                <a:gd name="T16" fmla="*/ 28 w 243"/>
                <a:gd name="T17" fmla="*/ 306 h 337"/>
                <a:gd name="T18" fmla="*/ 0 w 243"/>
                <a:gd name="T19" fmla="*/ 278 h 337"/>
                <a:gd name="T20" fmla="*/ 0 w 243"/>
                <a:gd name="T21" fmla="*/ 27 h 337"/>
                <a:gd name="T22" fmla="*/ 18 w 243"/>
                <a:gd name="T23" fmla="*/ 0 h 337"/>
                <a:gd name="T24" fmla="*/ 2 w 243"/>
                <a:gd name="T25" fmla="*/ 17 h 337"/>
                <a:gd name="T26" fmla="*/ 18 w 243"/>
                <a:gd name="T2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3" h="337">
                  <a:moveTo>
                    <a:pt x="0" y="27"/>
                  </a:moveTo>
                  <a:cubicBezTo>
                    <a:pt x="0" y="27"/>
                    <a:pt x="0" y="27"/>
                    <a:pt x="0" y="27"/>
                  </a:cubicBezTo>
                  <a:cubicBezTo>
                    <a:pt x="0" y="309"/>
                    <a:pt x="0" y="309"/>
                    <a:pt x="0" y="309"/>
                  </a:cubicBezTo>
                  <a:cubicBezTo>
                    <a:pt x="0" y="324"/>
                    <a:pt x="13" y="337"/>
                    <a:pt x="28" y="337"/>
                  </a:cubicBezTo>
                  <a:cubicBezTo>
                    <a:pt x="215" y="337"/>
                    <a:pt x="215" y="337"/>
                    <a:pt x="215" y="337"/>
                  </a:cubicBezTo>
                  <a:cubicBezTo>
                    <a:pt x="230" y="337"/>
                    <a:pt x="243" y="324"/>
                    <a:pt x="243" y="309"/>
                  </a:cubicBezTo>
                  <a:cubicBezTo>
                    <a:pt x="243" y="278"/>
                    <a:pt x="243" y="278"/>
                    <a:pt x="243" y="278"/>
                  </a:cubicBezTo>
                  <a:cubicBezTo>
                    <a:pt x="243" y="294"/>
                    <a:pt x="230" y="306"/>
                    <a:pt x="215" y="306"/>
                  </a:cubicBezTo>
                  <a:cubicBezTo>
                    <a:pt x="28" y="306"/>
                    <a:pt x="28" y="306"/>
                    <a:pt x="28" y="306"/>
                  </a:cubicBezTo>
                  <a:cubicBezTo>
                    <a:pt x="13" y="306"/>
                    <a:pt x="0" y="294"/>
                    <a:pt x="0" y="278"/>
                  </a:cubicBezTo>
                  <a:cubicBezTo>
                    <a:pt x="0" y="27"/>
                    <a:pt x="0" y="27"/>
                    <a:pt x="0" y="27"/>
                  </a:cubicBezTo>
                  <a:moveTo>
                    <a:pt x="18" y="0"/>
                  </a:moveTo>
                  <a:cubicBezTo>
                    <a:pt x="11" y="3"/>
                    <a:pt x="5" y="9"/>
                    <a:pt x="2" y="17"/>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6" name="Freeform 83"/>
            <p:cNvSpPr/>
            <p:nvPr>
              <p:custDataLst>
                <p:tags r:id="rId44"/>
              </p:custDataLst>
            </p:nvPr>
          </p:nvSpPr>
          <p:spPr bwMode="auto">
            <a:xfrm>
              <a:off x="7213324" y="3102760"/>
              <a:ext cx="550510" cy="767261"/>
            </a:xfrm>
            <a:custGeom>
              <a:avLst/>
              <a:gdLst>
                <a:gd name="T0" fmla="*/ 215 w 243"/>
                <a:gd name="T1" fmla="*/ 0 h 338"/>
                <a:gd name="T2" fmla="*/ 50 w 243"/>
                <a:gd name="T3" fmla="*/ 0 h 338"/>
                <a:gd name="T4" fmla="*/ 50 w 243"/>
                <a:gd name="T5" fmla="*/ 50 h 338"/>
                <a:gd name="T6" fmla="*/ 0 w 243"/>
                <a:gd name="T7" fmla="*/ 50 h 338"/>
                <a:gd name="T8" fmla="*/ 0 w 243"/>
                <a:gd name="T9" fmla="*/ 310 h 338"/>
                <a:gd name="T10" fmla="*/ 28 w 243"/>
                <a:gd name="T11" fmla="*/ 338 h 338"/>
                <a:gd name="T12" fmla="*/ 215 w 243"/>
                <a:gd name="T13" fmla="*/ 338 h 338"/>
                <a:gd name="T14" fmla="*/ 243 w 243"/>
                <a:gd name="T15" fmla="*/ 310 h 338"/>
                <a:gd name="T16" fmla="*/ 243 w 243"/>
                <a:gd name="T17" fmla="*/ 28 h 338"/>
                <a:gd name="T18" fmla="*/ 215 w 243"/>
                <a:gd name="T19"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338">
                  <a:moveTo>
                    <a:pt x="215" y="0"/>
                  </a:moveTo>
                  <a:cubicBezTo>
                    <a:pt x="50" y="0"/>
                    <a:pt x="50" y="0"/>
                    <a:pt x="50" y="0"/>
                  </a:cubicBezTo>
                  <a:cubicBezTo>
                    <a:pt x="50" y="50"/>
                    <a:pt x="50" y="50"/>
                    <a:pt x="50" y="50"/>
                  </a:cubicBezTo>
                  <a:cubicBezTo>
                    <a:pt x="0" y="50"/>
                    <a:pt x="0" y="50"/>
                    <a:pt x="0" y="50"/>
                  </a:cubicBezTo>
                  <a:cubicBezTo>
                    <a:pt x="0" y="310"/>
                    <a:pt x="0" y="310"/>
                    <a:pt x="0" y="310"/>
                  </a:cubicBezTo>
                  <a:cubicBezTo>
                    <a:pt x="0" y="326"/>
                    <a:pt x="13" y="338"/>
                    <a:pt x="28" y="338"/>
                  </a:cubicBezTo>
                  <a:cubicBezTo>
                    <a:pt x="215" y="338"/>
                    <a:pt x="215" y="338"/>
                    <a:pt x="215" y="338"/>
                  </a:cubicBezTo>
                  <a:cubicBezTo>
                    <a:pt x="230" y="338"/>
                    <a:pt x="243" y="326"/>
                    <a:pt x="243" y="310"/>
                  </a:cubicBezTo>
                  <a:cubicBezTo>
                    <a:pt x="243" y="28"/>
                    <a:pt x="243" y="28"/>
                    <a:pt x="243" y="28"/>
                  </a:cubicBezTo>
                  <a:cubicBezTo>
                    <a:pt x="243" y="13"/>
                    <a:pt x="230" y="0"/>
                    <a:pt x="215" y="0"/>
                  </a:cubicBezTo>
                </a:path>
              </a:pathLst>
            </a:custGeom>
            <a:solidFill>
              <a:srgbClr val="64C3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7" name="Freeform 84"/>
            <p:cNvSpPr/>
            <p:nvPr>
              <p:custDataLst>
                <p:tags r:id="rId45"/>
              </p:custDataLst>
            </p:nvPr>
          </p:nvSpPr>
          <p:spPr bwMode="auto">
            <a:xfrm>
              <a:off x="7213324" y="3102760"/>
              <a:ext cx="113171" cy="113171"/>
            </a:xfrm>
            <a:custGeom>
              <a:avLst/>
              <a:gdLst>
                <a:gd name="T0" fmla="*/ 118 w 118"/>
                <a:gd name="T1" fmla="*/ 0 h 118"/>
                <a:gd name="T2" fmla="*/ 0 w 118"/>
                <a:gd name="T3" fmla="*/ 118 h 118"/>
                <a:gd name="T4" fmla="*/ 118 w 118"/>
                <a:gd name="T5" fmla="*/ 118 h 118"/>
                <a:gd name="T6" fmla="*/ 118 w 118"/>
                <a:gd name="T7" fmla="*/ 0 h 118"/>
              </a:gdLst>
              <a:ahLst/>
              <a:cxnLst>
                <a:cxn ang="0">
                  <a:pos x="T0" y="T1"/>
                </a:cxn>
                <a:cxn ang="0">
                  <a:pos x="T2" y="T3"/>
                </a:cxn>
                <a:cxn ang="0">
                  <a:pos x="T4" y="T5"/>
                </a:cxn>
                <a:cxn ang="0">
                  <a:pos x="T6" y="T7"/>
                </a:cxn>
              </a:cxnLst>
              <a:rect l="0" t="0" r="r" b="b"/>
              <a:pathLst>
                <a:path w="118" h="118">
                  <a:moveTo>
                    <a:pt x="118" y="0"/>
                  </a:moveTo>
                  <a:lnTo>
                    <a:pt x="0" y="118"/>
                  </a:lnTo>
                  <a:lnTo>
                    <a:pt x="118" y="118"/>
                  </a:lnTo>
                  <a:lnTo>
                    <a:pt x="118" y="0"/>
                  </a:lnTo>
                  <a:close/>
                </a:path>
              </a:pathLst>
            </a:custGeom>
            <a:solidFill>
              <a:srgbClr val="1F8C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8" name="Freeform 85"/>
            <p:cNvSpPr/>
            <p:nvPr>
              <p:custDataLst>
                <p:tags r:id="rId46"/>
              </p:custDataLst>
            </p:nvPr>
          </p:nvSpPr>
          <p:spPr bwMode="auto">
            <a:xfrm>
              <a:off x="7213324" y="3102760"/>
              <a:ext cx="113171" cy="113171"/>
            </a:xfrm>
            <a:custGeom>
              <a:avLst/>
              <a:gdLst>
                <a:gd name="T0" fmla="*/ 118 w 118"/>
                <a:gd name="T1" fmla="*/ 0 h 118"/>
                <a:gd name="T2" fmla="*/ 0 w 118"/>
                <a:gd name="T3" fmla="*/ 118 h 118"/>
                <a:gd name="T4" fmla="*/ 118 w 118"/>
                <a:gd name="T5" fmla="*/ 118 h 118"/>
                <a:gd name="T6" fmla="*/ 118 w 118"/>
                <a:gd name="T7" fmla="*/ 0 h 118"/>
              </a:gdLst>
              <a:ahLst/>
              <a:cxnLst>
                <a:cxn ang="0">
                  <a:pos x="T0" y="T1"/>
                </a:cxn>
                <a:cxn ang="0">
                  <a:pos x="T2" y="T3"/>
                </a:cxn>
                <a:cxn ang="0">
                  <a:pos x="T4" y="T5"/>
                </a:cxn>
                <a:cxn ang="0">
                  <a:pos x="T6" y="T7"/>
                </a:cxn>
              </a:cxnLst>
              <a:rect l="0" t="0" r="r" b="b"/>
              <a:pathLst>
                <a:path w="118" h="118">
                  <a:moveTo>
                    <a:pt x="118" y="0"/>
                  </a:moveTo>
                  <a:lnTo>
                    <a:pt x="0" y="118"/>
                  </a:lnTo>
                  <a:lnTo>
                    <a:pt x="118" y="118"/>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9" name="Freeform 86"/>
            <p:cNvSpPr/>
            <p:nvPr>
              <p:custDataLst>
                <p:tags r:id="rId47"/>
              </p:custDataLst>
            </p:nvPr>
          </p:nvSpPr>
          <p:spPr bwMode="auto">
            <a:xfrm>
              <a:off x="7213324" y="3102760"/>
              <a:ext cx="138107" cy="138107"/>
            </a:xfrm>
            <a:custGeom>
              <a:avLst/>
              <a:gdLst>
                <a:gd name="T0" fmla="*/ 118 w 144"/>
                <a:gd name="T1" fmla="*/ 0 h 144"/>
                <a:gd name="T2" fmla="*/ 118 w 144"/>
                <a:gd name="T3" fmla="*/ 0 h 144"/>
                <a:gd name="T4" fmla="*/ 118 w 144"/>
                <a:gd name="T5" fmla="*/ 118 h 144"/>
                <a:gd name="T6" fmla="*/ 0 w 144"/>
                <a:gd name="T7" fmla="*/ 118 h 144"/>
                <a:gd name="T8" fmla="*/ 144 w 144"/>
                <a:gd name="T9" fmla="*/ 144 h 144"/>
                <a:gd name="T10" fmla="*/ 118 w 144"/>
                <a:gd name="T11" fmla="*/ 0 h 144"/>
              </a:gdLst>
              <a:ahLst/>
              <a:cxnLst>
                <a:cxn ang="0">
                  <a:pos x="T0" y="T1"/>
                </a:cxn>
                <a:cxn ang="0">
                  <a:pos x="T2" y="T3"/>
                </a:cxn>
                <a:cxn ang="0">
                  <a:pos x="T4" y="T5"/>
                </a:cxn>
                <a:cxn ang="0">
                  <a:pos x="T6" y="T7"/>
                </a:cxn>
                <a:cxn ang="0">
                  <a:pos x="T8" y="T9"/>
                </a:cxn>
                <a:cxn ang="0">
                  <a:pos x="T10" y="T11"/>
                </a:cxn>
              </a:cxnLst>
              <a:rect l="0" t="0" r="r" b="b"/>
              <a:pathLst>
                <a:path w="144" h="144">
                  <a:moveTo>
                    <a:pt x="118" y="0"/>
                  </a:moveTo>
                  <a:lnTo>
                    <a:pt x="118" y="0"/>
                  </a:lnTo>
                  <a:lnTo>
                    <a:pt x="118" y="118"/>
                  </a:lnTo>
                  <a:lnTo>
                    <a:pt x="0" y="118"/>
                  </a:lnTo>
                  <a:lnTo>
                    <a:pt x="144" y="144"/>
                  </a:lnTo>
                  <a:lnTo>
                    <a:pt x="118" y="0"/>
                  </a:lnTo>
                  <a:close/>
                </a:path>
              </a:pathLst>
            </a:custGeom>
            <a:solidFill>
              <a:srgbClr val="7AB8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0" name="Freeform 87"/>
            <p:cNvSpPr/>
            <p:nvPr>
              <p:custDataLst>
                <p:tags r:id="rId48"/>
              </p:custDataLst>
            </p:nvPr>
          </p:nvSpPr>
          <p:spPr bwMode="auto">
            <a:xfrm>
              <a:off x="7213324" y="3102760"/>
              <a:ext cx="138107" cy="138107"/>
            </a:xfrm>
            <a:custGeom>
              <a:avLst/>
              <a:gdLst>
                <a:gd name="T0" fmla="*/ 118 w 144"/>
                <a:gd name="T1" fmla="*/ 0 h 144"/>
                <a:gd name="T2" fmla="*/ 118 w 144"/>
                <a:gd name="T3" fmla="*/ 0 h 144"/>
                <a:gd name="T4" fmla="*/ 118 w 144"/>
                <a:gd name="T5" fmla="*/ 118 h 144"/>
                <a:gd name="T6" fmla="*/ 0 w 144"/>
                <a:gd name="T7" fmla="*/ 118 h 144"/>
                <a:gd name="T8" fmla="*/ 144 w 144"/>
                <a:gd name="T9" fmla="*/ 144 h 144"/>
                <a:gd name="T10" fmla="*/ 118 w 144"/>
                <a:gd name="T11" fmla="*/ 0 h 144"/>
              </a:gdLst>
              <a:ahLst/>
              <a:cxnLst>
                <a:cxn ang="0">
                  <a:pos x="T0" y="T1"/>
                </a:cxn>
                <a:cxn ang="0">
                  <a:pos x="T2" y="T3"/>
                </a:cxn>
                <a:cxn ang="0">
                  <a:pos x="T4" y="T5"/>
                </a:cxn>
                <a:cxn ang="0">
                  <a:pos x="T6" y="T7"/>
                </a:cxn>
                <a:cxn ang="0">
                  <a:pos x="T8" y="T9"/>
                </a:cxn>
                <a:cxn ang="0">
                  <a:pos x="T10" y="T11"/>
                </a:cxn>
              </a:cxnLst>
              <a:rect l="0" t="0" r="r" b="b"/>
              <a:pathLst>
                <a:path w="144" h="144">
                  <a:moveTo>
                    <a:pt x="118" y="0"/>
                  </a:moveTo>
                  <a:lnTo>
                    <a:pt x="118" y="0"/>
                  </a:lnTo>
                  <a:lnTo>
                    <a:pt x="118" y="118"/>
                  </a:lnTo>
                  <a:lnTo>
                    <a:pt x="0" y="118"/>
                  </a:lnTo>
                  <a:lnTo>
                    <a:pt x="144" y="144"/>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1" name="Freeform 88"/>
            <p:cNvSpPr/>
            <p:nvPr>
              <p:custDataLst>
                <p:tags r:id="rId49"/>
              </p:custDataLst>
            </p:nvPr>
          </p:nvSpPr>
          <p:spPr bwMode="auto">
            <a:xfrm>
              <a:off x="7213324" y="3102760"/>
              <a:ext cx="113171" cy="113171"/>
            </a:xfrm>
            <a:custGeom>
              <a:avLst/>
              <a:gdLst>
                <a:gd name="T0" fmla="*/ 118 w 118"/>
                <a:gd name="T1" fmla="*/ 0 h 118"/>
                <a:gd name="T2" fmla="*/ 0 w 118"/>
                <a:gd name="T3" fmla="*/ 118 h 118"/>
                <a:gd name="T4" fmla="*/ 118 w 118"/>
                <a:gd name="T5" fmla="*/ 118 h 118"/>
                <a:gd name="T6" fmla="*/ 118 w 118"/>
                <a:gd name="T7" fmla="*/ 0 h 118"/>
              </a:gdLst>
              <a:ahLst/>
              <a:cxnLst>
                <a:cxn ang="0">
                  <a:pos x="T0" y="T1"/>
                </a:cxn>
                <a:cxn ang="0">
                  <a:pos x="T2" y="T3"/>
                </a:cxn>
                <a:cxn ang="0">
                  <a:pos x="T4" y="T5"/>
                </a:cxn>
                <a:cxn ang="0">
                  <a:pos x="T6" y="T7"/>
                </a:cxn>
              </a:cxnLst>
              <a:rect l="0" t="0" r="r" b="b"/>
              <a:pathLst>
                <a:path w="118" h="118">
                  <a:moveTo>
                    <a:pt x="118" y="0"/>
                  </a:moveTo>
                  <a:lnTo>
                    <a:pt x="0" y="118"/>
                  </a:lnTo>
                  <a:lnTo>
                    <a:pt x="118" y="118"/>
                  </a:lnTo>
                  <a:lnTo>
                    <a:pt x="118" y="0"/>
                  </a:lnTo>
                  <a:close/>
                </a:path>
              </a:pathLst>
            </a:custGeom>
            <a:solidFill>
              <a:srgbClr val="64C3C9">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82" name="Freeform 89"/>
            <p:cNvSpPr/>
            <p:nvPr>
              <p:custDataLst>
                <p:tags r:id="rId50"/>
              </p:custDataLst>
            </p:nvPr>
          </p:nvSpPr>
          <p:spPr bwMode="auto">
            <a:xfrm>
              <a:off x="7213324" y="3102760"/>
              <a:ext cx="113171" cy="113171"/>
            </a:xfrm>
            <a:custGeom>
              <a:avLst/>
              <a:gdLst>
                <a:gd name="T0" fmla="*/ 118 w 118"/>
                <a:gd name="T1" fmla="*/ 0 h 118"/>
                <a:gd name="T2" fmla="*/ 0 w 118"/>
                <a:gd name="T3" fmla="*/ 118 h 118"/>
                <a:gd name="T4" fmla="*/ 118 w 118"/>
                <a:gd name="T5" fmla="*/ 118 h 118"/>
                <a:gd name="T6" fmla="*/ 118 w 118"/>
                <a:gd name="T7" fmla="*/ 0 h 118"/>
              </a:gdLst>
              <a:ahLst/>
              <a:cxnLst>
                <a:cxn ang="0">
                  <a:pos x="T0" y="T1"/>
                </a:cxn>
                <a:cxn ang="0">
                  <a:pos x="T2" y="T3"/>
                </a:cxn>
                <a:cxn ang="0">
                  <a:pos x="T4" y="T5"/>
                </a:cxn>
                <a:cxn ang="0">
                  <a:pos x="T6" y="T7"/>
                </a:cxn>
              </a:cxnLst>
              <a:rect l="0" t="0" r="r" b="b"/>
              <a:pathLst>
                <a:path w="118" h="118">
                  <a:moveTo>
                    <a:pt x="118" y="0"/>
                  </a:moveTo>
                  <a:lnTo>
                    <a:pt x="0" y="118"/>
                  </a:lnTo>
                  <a:lnTo>
                    <a:pt x="118" y="118"/>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3" name="Rectangle 90"/>
            <p:cNvSpPr>
              <a:spLocks noChangeArrowheads="1"/>
            </p:cNvSpPr>
            <p:nvPr>
              <p:custDataLst>
                <p:tags r:id="rId51"/>
              </p:custDataLst>
            </p:nvPr>
          </p:nvSpPr>
          <p:spPr bwMode="auto">
            <a:xfrm>
              <a:off x="7291968" y="3293616"/>
              <a:ext cx="392262" cy="26854"/>
            </a:xfrm>
            <a:prstGeom prst="rect">
              <a:avLst/>
            </a:prstGeom>
            <a:solidFill>
              <a:srgbClr val="FFFF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84" name="Freeform 91"/>
            <p:cNvSpPr/>
            <p:nvPr>
              <p:custDataLst>
                <p:tags r:id="rId52"/>
              </p:custDataLst>
            </p:nvPr>
          </p:nvSpPr>
          <p:spPr bwMode="auto">
            <a:xfrm>
              <a:off x="7291968" y="3293616"/>
              <a:ext cx="392262" cy="26854"/>
            </a:xfrm>
            <a:custGeom>
              <a:avLst/>
              <a:gdLst>
                <a:gd name="T0" fmla="*/ 0 w 409"/>
                <a:gd name="T1" fmla="*/ 28 h 28"/>
                <a:gd name="T2" fmla="*/ 409 w 409"/>
                <a:gd name="T3" fmla="*/ 28 h 28"/>
                <a:gd name="T4" fmla="*/ 409 w 409"/>
                <a:gd name="T5" fmla="*/ 0 h 28"/>
                <a:gd name="T6" fmla="*/ 0 w 409"/>
                <a:gd name="T7" fmla="*/ 0 h 28"/>
              </a:gdLst>
              <a:ahLst/>
              <a:cxnLst>
                <a:cxn ang="0">
                  <a:pos x="T0" y="T1"/>
                </a:cxn>
                <a:cxn ang="0">
                  <a:pos x="T2" y="T3"/>
                </a:cxn>
                <a:cxn ang="0">
                  <a:pos x="T4" y="T5"/>
                </a:cxn>
                <a:cxn ang="0">
                  <a:pos x="T6" y="T7"/>
                </a:cxn>
              </a:cxnLst>
              <a:rect l="0" t="0" r="r" b="b"/>
              <a:pathLst>
                <a:path w="409" h="28">
                  <a:moveTo>
                    <a:pt x="0" y="28"/>
                  </a:moveTo>
                  <a:lnTo>
                    <a:pt x="409" y="28"/>
                  </a:lnTo>
                  <a:lnTo>
                    <a:pt x="40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5" name="Rectangle 92"/>
            <p:cNvSpPr>
              <a:spLocks noChangeArrowheads="1"/>
            </p:cNvSpPr>
            <p:nvPr>
              <p:custDataLst>
                <p:tags r:id="rId53"/>
              </p:custDataLst>
            </p:nvPr>
          </p:nvSpPr>
          <p:spPr bwMode="auto">
            <a:xfrm>
              <a:off x="7291968" y="3398155"/>
              <a:ext cx="392262" cy="26854"/>
            </a:xfrm>
            <a:prstGeom prst="rect">
              <a:avLst/>
            </a:prstGeom>
            <a:solidFill>
              <a:srgbClr val="FFFF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86" name="Freeform 93"/>
            <p:cNvSpPr/>
            <p:nvPr>
              <p:custDataLst>
                <p:tags r:id="rId54"/>
              </p:custDataLst>
            </p:nvPr>
          </p:nvSpPr>
          <p:spPr bwMode="auto">
            <a:xfrm>
              <a:off x="7291968" y="3398155"/>
              <a:ext cx="392262" cy="26854"/>
            </a:xfrm>
            <a:custGeom>
              <a:avLst/>
              <a:gdLst>
                <a:gd name="T0" fmla="*/ 0 w 409"/>
                <a:gd name="T1" fmla="*/ 28 h 28"/>
                <a:gd name="T2" fmla="*/ 409 w 409"/>
                <a:gd name="T3" fmla="*/ 28 h 28"/>
                <a:gd name="T4" fmla="*/ 409 w 409"/>
                <a:gd name="T5" fmla="*/ 0 h 28"/>
                <a:gd name="T6" fmla="*/ 0 w 409"/>
                <a:gd name="T7" fmla="*/ 0 h 28"/>
              </a:gdLst>
              <a:ahLst/>
              <a:cxnLst>
                <a:cxn ang="0">
                  <a:pos x="T0" y="T1"/>
                </a:cxn>
                <a:cxn ang="0">
                  <a:pos x="T2" y="T3"/>
                </a:cxn>
                <a:cxn ang="0">
                  <a:pos x="T4" y="T5"/>
                </a:cxn>
                <a:cxn ang="0">
                  <a:pos x="T6" y="T7"/>
                </a:cxn>
              </a:cxnLst>
              <a:rect l="0" t="0" r="r" b="b"/>
              <a:pathLst>
                <a:path w="409" h="28">
                  <a:moveTo>
                    <a:pt x="0" y="28"/>
                  </a:moveTo>
                  <a:lnTo>
                    <a:pt x="409" y="28"/>
                  </a:lnTo>
                  <a:lnTo>
                    <a:pt x="40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7" name="Rectangle 94"/>
            <p:cNvSpPr>
              <a:spLocks noChangeArrowheads="1"/>
            </p:cNvSpPr>
            <p:nvPr>
              <p:custDataLst>
                <p:tags r:id="rId55"/>
              </p:custDataLst>
            </p:nvPr>
          </p:nvSpPr>
          <p:spPr bwMode="auto">
            <a:xfrm>
              <a:off x="7291968" y="3602439"/>
              <a:ext cx="392262" cy="26854"/>
            </a:xfrm>
            <a:prstGeom prst="rect">
              <a:avLst/>
            </a:prstGeom>
            <a:solidFill>
              <a:srgbClr val="FFFF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88" name="Freeform 95"/>
            <p:cNvSpPr/>
            <p:nvPr>
              <p:custDataLst>
                <p:tags r:id="rId56"/>
              </p:custDataLst>
            </p:nvPr>
          </p:nvSpPr>
          <p:spPr bwMode="auto">
            <a:xfrm>
              <a:off x="7291968" y="3602439"/>
              <a:ext cx="392262" cy="26854"/>
            </a:xfrm>
            <a:custGeom>
              <a:avLst/>
              <a:gdLst>
                <a:gd name="T0" fmla="*/ 0 w 409"/>
                <a:gd name="T1" fmla="*/ 28 h 28"/>
                <a:gd name="T2" fmla="*/ 409 w 409"/>
                <a:gd name="T3" fmla="*/ 28 h 28"/>
                <a:gd name="T4" fmla="*/ 409 w 409"/>
                <a:gd name="T5" fmla="*/ 0 h 28"/>
                <a:gd name="T6" fmla="*/ 0 w 409"/>
                <a:gd name="T7" fmla="*/ 0 h 28"/>
              </a:gdLst>
              <a:ahLst/>
              <a:cxnLst>
                <a:cxn ang="0">
                  <a:pos x="T0" y="T1"/>
                </a:cxn>
                <a:cxn ang="0">
                  <a:pos x="T2" y="T3"/>
                </a:cxn>
                <a:cxn ang="0">
                  <a:pos x="T4" y="T5"/>
                </a:cxn>
                <a:cxn ang="0">
                  <a:pos x="T6" y="T7"/>
                </a:cxn>
              </a:cxnLst>
              <a:rect l="0" t="0" r="r" b="b"/>
              <a:pathLst>
                <a:path w="409" h="28">
                  <a:moveTo>
                    <a:pt x="0" y="28"/>
                  </a:moveTo>
                  <a:lnTo>
                    <a:pt x="409" y="28"/>
                  </a:lnTo>
                  <a:lnTo>
                    <a:pt x="40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9" name="Rectangle 96"/>
            <p:cNvSpPr>
              <a:spLocks noChangeArrowheads="1"/>
            </p:cNvSpPr>
            <p:nvPr>
              <p:custDataLst>
                <p:tags r:id="rId57"/>
              </p:custDataLst>
            </p:nvPr>
          </p:nvSpPr>
          <p:spPr bwMode="auto">
            <a:xfrm>
              <a:off x="7291968" y="3704101"/>
              <a:ext cx="288682" cy="26854"/>
            </a:xfrm>
            <a:prstGeom prst="rect">
              <a:avLst/>
            </a:prstGeom>
            <a:solidFill>
              <a:srgbClr val="FFFF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90" name="Freeform 97"/>
            <p:cNvSpPr/>
            <p:nvPr>
              <p:custDataLst>
                <p:tags r:id="rId58"/>
              </p:custDataLst>
            </p:nvPr>
          </p:nvSpPr>
          <p:spPr bwMode="auto">
            <a:xfrm>
              <a:off x="7291968" y="3704101"/>
              <a:ext cx="288682" cy="26854"/>
            </a:xfrm>
            <a:custGeom>
              <a:avLst/>
              <a:gdLst>
                <a:gd name="T0" fmla="*/ 0 w 301"/>
                <a:gd name="T1" fmla="*/ 28 h 28"/>
                <a:gd name="T2" fmla="*/ 301 w 301"/>
                <a:gd name="T3" fmla="*/ 28 h 28"/>
                <a:gd name="T4" fmla="*/ 301 w 301"/>
                <a:gd name="T5" fmla="*/ 0 h 28"/>
                <a:gd name="T6" fmla="*/ 0 w 301"/>
                <a:gd name="T7" fmla="*/ 0 h 28"/>
              </a:gdLst>
              <a:ahLst/>
              <a:cxnLst>
                <a:cxn ang="0">
                  <a:pos x="T0" y="T1"/>
                </a:cxn>
                <a:cxn ang="0">
                  <a:pos x="T2" y="T3"/>
                </a:cxn>
                <a:cxn ang="0">
                  <a:pos x="T4" y="T5"/>
                </a:cxn>
                <a:cxn ang="0">
                  <a:pos x="T6" y="T7"/>
                </a:cxn>
              </a:cxnLst>
              <a:rect l="0" t="0" r="r" b="b"/>
              <a:pathLst>
                <a:path w="301" h="28">
                  <a:moveTo>
                    <a:pt x="0" y="28"/>
                  </a:moveTo>
                  <a:lnTo>
                    <a:pt x="301" y="28"/>
                  </a:lnTo>
                  <a:lnTo>
                    <a:pt x="30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91" name="Rectangle 98"/>
            <p:cNvSpPr>
              <a:spLocks noChangeArrowheads="1"/>
            </p:cNvSpPr>
            <p:nvPr>
              <p:custDataLst>
                <p:tags r:id="rId59"/>
              </p:custDataLst>
            </p:nvPr>
          </p:nvSpPr>
          <p:spPr bwMode="auto">
            <a:xfrm>
              <a:off x="7291968" y="3497899"/>
              <a:ext cx="392262" cy="26854"/>
            </a:xfrm>
            <a:prstGeom prst="rect">
              <a:avLst/>
            </a:prstGeom>
            <a:solidFill>
              <a:srgbClr val="FFFF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92" name="Freeform 99"/>
            <p:cNvSpPr/>
            <p:nvPr>
              <p:custDataLst>
                <p:tags r:id="rId60"/>
              </p:custDataLst>
            </p:nvPr>
          </p:nvSpPr>
          <p:spPr bwMode="auto">
            <a:xfrm>
              <a:off x="7291968" y="3497899"/>
              <a:ext cx="392262" cy="26854"/>
            </a:xfrm>
            <a:custGeom>
              <a:avLst/>
              <a:gdLst>
                <a:gd name="T0" fmla="*/ 0 w 409"/>
                <a:gd name="T1" fmla="*/ 28 h 28"/>
                <a:gd name="T2" fmla="*/ 409 w 409"/>
                <a:gd name="T3" fmla="*/ 28 h 28"/>
                <a:gd name="T4" fmla="*/ 409 w 409"/>
                <a:gd name="T5" fmla="*/ 0 h 28"/>
                <a:gd name="T6" fmla="*/ 0 w 409"/>
                <a:gd name="T7" fmla="*/ 0 h 28"/>
              </a:gdLst>
              <a:ahLst/>
              <a:cxnLst>
                <a:cxn ang="0">
                  <a:pos x="T0" y="T1"/>
                </a:cxn>
                <a:cxn ang="0">
                  <a:pos x="T2" y="T3"/>
                </a:cxn>
                <a:cxn ang="0">
                  <a:pos x="T4" y="T5"/>
                </a:cxn>
                <a:cxn ang="0">
                  <a:pos x="T6" y="T7"/>
                </a:cxn>
              </a:cxnLst>
              <a:rect l="0" t="0" r="r" b="b"/>
              <a:pathLst>
                <a:path w="409" h="28">
                  <a:moveTo>
                    <a:pt x="0" y="28"/>
                  </a:moveTo>
                  <a:lnTo>
                    <a:pt x="409" y="28"/>
                  </a:lnTo>
                  <a:lnTo>
                    <a:pt x="40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112" name="矩形 111"/>
          <p:cNvSpPr/>
          <p:nvPr>
            <p:custDataLst>
              <p:tags r:id="rId61"/>
            </p:custDataLst>
          </p:nvPr>
        </p:nvSpPr>
        <p:spPr>
          <a:xfrm>
            <a:off x="8377856" y="1779129"/>
            <a:ext cx="2621280" cy="337185"/>
          </a:xfrm>
          <a:prstGeom prst="rect">
            <a:avLst/>
          </a:prstGeom>
        </p:spPr>
        <p:txBody>
          <a:bodyPr wrap="square">
            <a:spAutoFit/>
          </a:bodyPr>
          <a:p>
            <a:pPr algn="l"/>
            <a:r>
              <a:rPr lang="zh-CN" altLang="en-US" sz="1600" b="1" smtClean="0">
                <a:latin typeface="微软雅黑" panose="020B0503020204020204" charset="-122"/>
                <a:ea typeface="微软雅黑" panose="020B0503020204020204" charset="-122"/>
                <a:cs typeface="+mn-ea"/>
                <a:sym typeface="微软雅黑" panose="020B0503020204020204" charset="-122"/>
              </a:rPr>
              <a:t>（二）放大电路的动态分析</a:t>
            </a:r>
            <a:endParaRPr lang="zh-CN" altLang="en-US" sz="1600" b="1" smtClean="0">
              <a:latin typeface="微软雅黑" panose="020B0503020204020204" charset="-122"/>
              <a:ea typeface="微软雅黑" panose="020B0503020204020204" charset="-122"/>
              <a:cs typeface="+mn-ea"/>
              <a:sym typeface="微软雅黑" panose="020B0503020204020204" charset="-122"/>
            </a:endParaRPr>
          </a:p>
        </p:txBody>
      </p:sp>
      <p:sp>
        <p:nvSpPr>
          <p:cNvPr id="125" name="文本框 124"/>
          <p:cNvSpPr txBox="1"/>
          <p:nvPr>
            <p:custDataLst>
              <p:tags r:id="rId62"/>
            </p:custDataLst>
          </p:nvPr>
        </p:nvSpPr>
        <p:spPr>
          <a:xfrm>
            <a:off x="8477250" y="2171700"/>
            <a:ext cx="3004820" cy="3290570"/>
          </a:xfrm>
          <a:prstGeom prst="rect">
            <a:avLst/>
          </a:prstGeom>
          <a:noFill/>
        </p:spPr>
        <p:txBody>
          <a:bodyPr wrap="square" rtlCol="0">
            <a:spAutoFit/>
          </a:bodyPr>
          <a:p>
            <a:pPr>
              <a:lnSpc>
                <a:spcPct val="130000"/>
              </a:lnSpc>
            </a:pPr>
            <a:r>
              <a:rPr lang="zh-CN" altLang="en-US" sz="1600" smtClean="0"/>
              <a:t>动态是指放大电路在直流电源和交流信号共同作用下的工作状态。此时电路中三极管的 </a:t>
            </a:r>
            <a:r>
              <a:rPr lang="en-US" altLang="zh-CN" sz="1600" smtClean="0">
                <a:latin typeface="BodoniPS" panose="02070603060706090303" charset="0"/>
                <a:cs typeface="BodoniPS" panose="02070603060706090303" charset="0"/>
              </a:rPr>
              <a:t>u</a:t>
            </a:r>
            <a:r>
              <a:rPr lang="zh-CN" altLang="en-US" sz="1600" baseline="-25000" smtClean="0">
                <a:latin typeface="BodoniPS" panose="02070603060706090303" charset="0"/>
                <a:cs typeface="BodoniPS" panose="02070603060706090303" charset="0"/>
              </a:rPr>
              <a:t>CE</a:t>
            </a:r>
            <a:r>
              <a:rPr lang="zh-CN" altLang="en-US" sz="1600" smtClean="0"/>
              <a:t>、</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B</a:t>
            </a:r>
            <a:r>
              <a:rPr lang="zh-CN" altLang="en-US" sz="1600" smtClean="0"/>
              <a:t>、</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C</a:t>
            </a:r>
            <a:r>
              <a:rPr lang="zh-CN" altLang="en-US" sz="1600" smtClean="0"/>
              <a:t> 均包含直流分量和交流分量（交流信号）。动态分析就是在静态值确定后，分析交流信号在放大电路中的传输情况，即分析电路中各个电压、电流 </a:t>
            </a:r>
            <a:r>
              <a:rPr lang="zh-CN" altLang="en-US" sz="1600" smtClean="0">
                <a:latin typeface="BodoniPS" panose="02070603060706090303" charset="0"/>
                <a:cs typeface="BodoniPS" panose="02070603060706090303" charset="0"/>
              </a:rPr>
              <a:t>u</a:t>
            </a:r>
            <a:r>
              <a:rPr lang="zh-CN" altLang="en-US" sz="1600" baseline="-25000" smtClean="0">
                <a:latin typeface="BodoniPS" panose="02070603060706090303" charset="0"/>
                <a:cs typeface="BodoniPS" panose="02070603060706090303" charset="0"/>
              </a:rPr>
              <a:t>CE</a:t>
            </a:r>
            <a:r>
              <a:rPr lang="zh-CN" altLang="en-US" sz="1600" smtClean="0"/>
              <a:t>、</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B</a:t>
            </a:r>
            <a:r>
              <a:rPr lang="zh-CN" altLang="en-US" sz="1600" smtClean="0"/>
              <a:t>、</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C</a:t>
            </a:r>
            <a:r>
              <a:rPr lang="zh-CN" altLang="en-US" sz="1600" smtClean="0"/>
              <a:t>随输入信号变化的情况。</a:t>
            </a:r>
            <a:endParaRPr lang="zh-CN" altLang="en-US" sz="1600" smtClean="0"/>
          </a:p>
        </p:txBody>
      </p:sp>
      <p:sp>
        <p:nvSpPr>
          <p:cNvPr id="127" name="文本框 126"/>
          <p:cNvSpPr txBox="1"/>
          <p:nvPr>
            <p:custDataLst>
              <p:tags r:id="rId63"/>
            </p:custDataLst>
          </p:nvPr>
        </p:nvSpPr>
        <p:spPr>
          <a:xfrm>
            <a:off x="733425" y="2116455"/>
            <a:ext cx="2929255" cy="2011045"/>
          </a:xfrm>
          <a:prstGeom prst="rect">
            <a:avLst/>
          </a:prstGeom>
          <a:noFill/>
        </p:spPr>
        <p:txBody>
          <a:bodyPr wrap="square" rtlCol="0">
            <a:spAutoFit/>
          </a:bodyPr>
          <a:p>
            <a:pPr algn="l">
              <a:lnSpc>
                <a:spcPct val="130000"/>
              </a:lnSpc>
            </a:pPr>
            <a:r>
              <a:rPr lang="zh-CN" altLang="en-US" sz="1600" smtClean="0"/>
              <a:t>静态工作状态时放大电路中三极管各极的电流和电压的值称为放大电路的静态工作点</a:t>
            </a:r>
            <a:r>
              <a:rPr lang="zh-CN" altLang="en-US" sz="1600" smtClean="0">
                <a:latin typeface="BodoniPS" panose="02070603060706090303" charset="0"/>
                <a:cs typeface="BodoniPS" panose="02070603060706090303" charset="0"/>
              </a:rPr>
              <a:t> Q</a:t>
            </a:r>
            <a:r>
              <a:rPr lang="zh-CN" altLang="en-US" sz="1600" smtClean="0"/>
              <a:t>，主要指 </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BQ</a:t>
            </a:r>
            <a:r>
              <a:rPr lang="zh-CN" altLang="en-US" sz="1600" smtClean="0"/>
              <a:t>、</a:t>
            </a:r>
            <a:r>
              <a:rPr lang="zh-CN" altLang="en-US" sz="1600" smtClean="0">
                <a:latin typeface="BodoniPS" panose="02070603060706090303" charset="0"/>
                <a:cs typeface="BodoniPS" panose="02070603060706090303" charset="0"/>
              </a:rPr>
              <a:t>I</a:t>
            </a:r>
            <a:r>
              <a:rPr lang="zh-CN" altLang="en-US" sz="1600" baseline="-25000" smtClean="0">
                <a:latin typeface="BodoniPS" panose="02070603060706090303" charset="0"/>
                <a:cs typeface="BodoniPS" panose="02070603060706090303" charset="0"/>
              </a:rPr>
              <a:t>CQ</a:t>
            </a:r>
            <a:r>
              <a:rPr lang="zh-CN" altLang="en-US" sz="1600" smtClean="0"/>
              <a:t>、</a:t>
            </a:r>
            <a:r>
              <a:rPr lang="zh-CN" altLang="en-US" sz="1600" smtClean="0">
                <a:latin typeface="BodoniPS" panose="02070603060706090303" charset="0"/>
                <a:cs typeface="BodoniPS" panose="02070603060706090303" charset="0"/>
              </a:rPr>
              <a:t>U</a:t>
            </a:r>
            <a:r>
              <a:rPr lang="zh-CN" altLang="en-US" sz="1600" baseline="-25000" smtClean="0">
                <a:latin typeface="BodoniPS" panose="02070603060706090303" charset="0"/>
                <a:cs typeface="BodoniPS" panose="02070603060706090303" charset="0"/>
              </a:rPr>
              <a:t>CEQ</a:t>
            </a:r>
            <a:r>
              <a:rPr lang="zh-CN" altLang="en-US" sz="1600" smtClean="0"/>
              <a:t>。静态分析的目的就是确定放大电路的静态工作点 Q。</a:t>
            </a:r>
            <a:endParaRPr lang="zh-CN" altLang="en-US" sz="1600" smtClean="0"/>
          </a:p>
        </p:txBody>
      </p:sp>
      <p:sp>
        <p:nvSpPr>
          <p:cNvPr id="128" name="矩形 127"/>
          <p:cNvSpPr/>
          <p:nvPr>
            <p:custDataLst>
              <p:tags r:id="rId64"/>
            </p:custDataLst>
          </p:nvPr>
        </p:nvSpPr>
        <p:spPr>
          <a:xfrm>
            <a:off x="833334" y="1834535"/>
            <a:ext cx="2418080" cy="337185"/>
          </a:xfrm>
          <a:prstGeom prst="rect">
            <a:avLst/>
          </a:prstGeom>
        </p:spPr>
        <p:txBody>
          <a:bodyPr wrap="square">
            <a:spAutoFit/>
          </a:bodyPr>
          <a:p>
            <a:pPr algn="l"/>
            <a:r>
              <a:rPr lang="zh-CN" altLang="en-US" sz="1600" b="1" smtClean="0">
                <a:latin typeface="微软雅黑" panose="020B0503020204020204" charset="-122"/>
                <a:ea typeface="微软雅黑" panose="020B0503020204020204" charset="-122"/>
                <a:cs typeface="+mn-ea"/>
                <a:sym typeface="微软雅黑" panose="020B0503020204020204" charset="-122"/>
              </a:rPr>
              <a:t>（一）静态工作点的估算</a:t>
            </a:r>
            <a:endParaRPr lang="zh-CN" altLang="en-US" sz="1600" b="1" smtClean="0">
              <a:latin typeface="微软雅黑" panose="020B0503020204020204" charset="-122"/>
              <a:ea typeface="微软雅黑" panose="020B0503020204020204" charset="-122"/>
              <a:cs typeface="+mn-ea"/>
              <a:sym typeface="微软雅黑" panose="020B0503020204020204" charset="-122"/>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895985"/>
            <a:ext cx="385127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熟悉二极管</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8" name="文本框 47"/>
          <p:cNvSpPr txBox="1"/>
          <p:nvPr/>
        </p:nvSpPr>
        <p:spPr>
          <a:xfrm>
            <a:off x="820420" y="1723390"/>
            <a:ext cx="524573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任务三　熟悉单管共射放大电路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29680" y="895985"/>
            <a:ext cx="400812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熟悉三极管</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文本框 53"/>
          <p:cNvSpPr txBox="1"/>
          <p:nvPr/>
        </p:nvSpPr>
        <p:spPr>
          <a:xfrm>
            <a:off x="6329680" y="1723390"/>
            <a:ext cx="474789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任务四　了解功率放大电路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文本框 2"/>
          <p:cNvSpPr txBox="1"/>
          <p:nvPr/>
        </p:nvSpPr>
        <p:spPr>
          <a:xfrm>
            <a:off x="819785" y="2509520"/>
            <a:ext cx="503999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任务五　了解集成运算放大器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四</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了解功率放大电路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电子设备中，常要求放大电路的输出级带动某些负载工作。例如，使仪表指针偏转，使扬声器发声，驱动自控系统中的执行机构，等等。因而要求放大电路有足够大的输出功率。这种放大电路统称为功率放大电路。</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465705" y="302895"/>
            <a:ext cx="63887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任务</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描述</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5" name="矩形 4"/>
          <p:cNvSpPr/>
          <p:nvPr>
            <p:custDataLst>
              <p:tags r:id="rId1"/>
            </p:custDataLst>
          </p:nvPr>
        </p:nvSpPr>
        <p:spPr>
          <a:xfrm>
            <a:off x="515936" y="2705372"/>
            <a:ext cx="3515902" cy="3106058"/>
          </a:xfrm>
          <a:prstGeom prst="rect">
            <a:avLst/>
          </a:prstGeom>
          <a:solidFill>
            <a:schemeClr val="accent5">
              <a:lumMod val="60000"/>
              <a:lumOff val="4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6" name="矩形 5"/>
          <p:cNvSpPr/>
          <p:nvPr>
            <p:custDataLst>
              <p:tags r:id="rId2"/>
            </p:custDataLst>
          </p:nvPr>
        </p:nvSpPr>
        <p:spPr>
          <a:xfrm>
            <a:off x="4338049" y="2705372"/>
            <a:ext cx="3515902" cy="3106058"/>
          </a:xfrm>
          <a:prstGeom prst="rect">
            <a:avLst/>
          </a:prstGeom>
          <a:solidFill>
            <a:schemeClr val="accent5">
              <a:lumMod val="40000"/>
              <a:lumOff val="6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矩形 6"/>
          <p:cNvSpPr/>
          <p:nvPr/>
        </p:nvSpPr>
        <p:spPr>
          <a:xfrm>
            <a:off x="8160162" y="2705372"/>
            <a:ext cx="3515902" cy="3106058"/>
          </a:xfrm>
          <a:prstGeom prst="rect">
            <a:avLst/>
          </a:prstGeom>
          <a:solidFill>
            <a:schemeClr val="accent5">
              <a:lumMod val="20000"/>
              <a:lumOff val="80000"/>
            </a:schemeClr>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8" name="组合 7"/>
          <p:cNvGrpSpPr/>
          <p:nvPr>
            <p:custDataLst>
              <p:tags r:id="rId3"/>
            </p:custDataLst>
          </p:nvPr>
        </p:nvGrpSpPr>
        <p:grpSpPr>
          <a:xfrm>
            <a:off x="1736858" y="5274401"/>
            <a:ext cx="1074058" cy="1074058"/>
            <a:chOff x="1736858" y="5291364"/>
            <a:chExt cx="1074058" cy="1074058"/>
          </a:xfrm>
        </p:grpSpPr>
        <p:sp>
          <p:nvSpPr>
            <p:cNvPr id="9" name="椭圆 8"/>
            <p:cNvSpPr/>
            <p:nvPr>
              <p:custDataLst>
                <p:tags r:id="rId4"/>
              </p:custDataLst>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椭圆 6"/>
            <p:cNvSpPr/>
            <p:nvPr>
              <p:custDataLst>
                <p:tags r:id="rId5"/>
              </p:custDataLst>
            </p:nvPr>
          </p:nvSpPr>
          <p:spPr>
            <a:xfrm>
              <a:off x="1993260" y="5601250"/>
              <a:ext cx="561254" cy="4542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4" name="组合 13"/>
          <p:cNvGrpSpPr/>
          <p:nvPr>
            <p:custDataLst>
              <p:tags r:id="rId6"/>
            </p:custDataLst>
          </p:nvPr>
        </p:nvGrpSpPr>
        <p:grpSpPr>
          <a:xfrm>
            <a:off x="5558971" y="5274401"/>
            <a:ext cx="1074058" cy="1074058"/>
            <a:chOff x="1736858" y="5291364"/>
            <a:chExt cx="1074058" cy="1074058"/>
          </a:xfrm>
        </p:grpSpPr>
        <p:sp>
          <p:nvSpPr>
            <p:cNvPr id="15" name="椭圆 14"/>
            <p:cNvSpPr/>
            <p:nvPr>
              <p:custDataLst>
                <p:tags r:id="rId7"/>
              </p:custDataLst>
            </p:nvPr>
          </p:nvSpPr>
          <p:spPr>
            <a:xfrm>
              <a:off x="1736858" y="5291364"/>
              <a:ext cx="1074058" cy="107405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椭圆 10"/>
            <p:cNvSpPr/>
            <p:nvPr>
              <p:custDataLst>
                <p:tags r:id="rId8"/>
              </p:custDataLst>
            </p:nvPr>
          </p:nvSpPr>
          <p:spPr>
            <a:xfrm>
              <a:off x="1993260" y="5553237"/>
              <a:ext cx="561254" cy="55031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7" name="组合 16"/>
          <p:cNvGrpSpPr/>
          <p:nvPr/>
        </p:nvGrpSpPr>
        <p:grpSpPr>
          <a:xfrm>
            <a:off x="9381084" y="5274401"/>
            <a:ext cx="1074058" cy="1074058"/>
            <a:chOff x="1736858" y="5291364"/>
            <a:chExt cx="1074058" cy="1074058"/>
          </a:xfrm>
        </p:grpSpPr>
        <p:sp>
          <p:nvSpPr>
            <p:cNvPr id="18" name="椭圆 17"/>
            <p:cNvSpPr/>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椭圆 13"/>
            <p:cNvSpPr/>
            <p:nvPr/>
          </p:nvSpPr>
          <p:spPr>
            <a:xfrm>
              <a:off x="1993260" y="5548189"/>
              <a:ext cx="561254" cy="560407"/>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21" name="矩形 20"/>
          <p:cNvSpPr/>
          <p:nvPr>
            <p:custDataLst>
              <p:tags r:id="rId9"/>
            </p:custDataLst>
          </p:nvPr>
        </p:nvSpPr>
        <p:spPr>
          <a:xfrm>
            <a:off x="663575" y="2820035"/>
            <a:ext cx="3192145" cy="201104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 提供足够的输出功率。</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在电子元件参数允许的范围内，放大电路的输出电压和输出电流都要有足够大的变化量，以便根据负载的要求，提供足够的输出功率。</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4" name="矩形 23"/>
          <p:cNvSpPr/>
          <p:nvPr>
            <p:custDataLst>
              <p:tags r:id="rId10"/>
            </p:custDataLst>
          </p:nvPr>
        </p:nvSpPr>
        <p:spPr>
          <a:xfrm>
            <a:off x="4563745" y="2688590"/>
            <a:ext cx="3023235" cy="304609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 具有较高的效率。</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放大电路输出给负载的功率是由直流电源提供的。在输出功率较大的情况下，如果效率不高，不仅造成能量浪费，而且消耗在电路内部的电能将转换为热量，使管子、元件等温度升高。</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7" name="矩形 26"/>
          <p:cNvSpPr/>
          <p:nvPr/>
        </p:nvSpPr>
        <p:spPr>
          <a:xfrm>
            <a:off x="8595995" y="2929255"/>
            <a:ext cx="2643505" cy="230695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3. 尽量减少非线性失真。</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由于功率放大电路的工作点变化范围大，因此，输出波形的非线性失真问题要比小</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信号放大电路严重得多。应对这个问题特别注意。</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5" name="文本框 124"/>
          <p:cNvSpPr txBox="1"/>
          <p:nvPr>
            <p:custDataLst>
              <p:tags r:id="rId11"/>
            </p:custDataLst>
          </p:nvPr>
        </p:nvSpPr>
        <p:spPr>
          <a:xfrm>
            <a:off x="663575" y="1492885"/>
            <a:ext cx="10598785" cy="829945"/>
          </a:xfrm>
          <a:prstGeom prst="rect">
            <a:avLst/>
          </a:prstGeom>
          <a:noFill/>
        </p:spPr>
        <p:txBody>
          <a:bodyPr wrap="square" rtlCol="0">
            <a:spAutoFit/>
          </a:bodyPr>
          <a:p>
            <a:pPr algn="just">
              <a:lnSpc>
                <a:spcPct val="150000"/>
              </a:lnSpc>
            </a:pPr>
            <a:r>
              <a:rPr sz="1600" smtClean="0"/>
              <a:t>对电压放大电路的要求是使负载得到放大的不失真的电压信号，而对功率放大电路则主要要求它输出足够大的输出功率。对功率放大电路的一般要求如下。</a:t>
            </a:r>
            <a:endParaRPr sz="16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文本框 8"/>
          <p:cNvSpPr txBox="1"/>
          <p:nvPr>
            <p:custDataLst>
              <p:tags r:id="rId1"/>
            </p:custDataLst>
          </p:nvPr>
        </p:nvSpPr>
        <p:spPr>
          <a:xfrm>
            <a:off x="7519035" y="3394075"/>
            <a:ext cx="1788160" cy="796290"/>
          </a:xfrm>
          <a:prstGeom prst="rect">
            <a:avLst/>
          </a:prstGeom>
          <a:noFill/>
        </p:spPr>
        <p:txBody>
          <a:bodyPr wrap="square" lIns="90000" tIns="46800" rIns="90000" bIns="0" anchor="b" anchorCtr="1"/>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4. 会画 OCL、OTL 电路图。</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泪滴形 9"/>
          <p:cNvSpPr/>
          <p:nvPr>
            <p:custDataLst>
              <p:tags r:id="rId2"/>
            </p:custDataLst>
          </p:nvPr>
        </p:nvSpPr>
        <p:spPr>
          <a:xfrm>
            <a:off x="7519679" y="1901075"/>
            <a:ext cx="1128449" cy="1143455"/>
          </a:xfrm>
          <a:prstGeom prst="teardrop">
            <a:avLst/>
          </a:prstGeom>
          <a:solidFill>
            <a:srgbClr val="69A35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3"/>
            </p:custDataLst>
          </p:nvPr>
        </p:nvCxnSpPr>
        <p:spPr>
          <a:xfrm>
            <a:off x="8065290" y="3034912"/>
            <a:ext cx="0" cy="340772"/>
          </a:xfrm>
          <a:prstGeom prst="line">
            <a:avLst/>
          </a:prstGeom>
          <a:ln w="12700" cap="flat" cmpd="sng" algn="ctr">
            <a:solidFill>
              <a:srgbClr val="69A35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2" name="椭圆 11"/>
          <p:cNvSpPr/>
          <p:nvPr>
            <p:custDataLst>
              <p:tags r:id="rId4"/>
            </p:custDataLst>
          </p:nvPr>
        </p:nvSpPr>
        <p:spPr>
          <a:xfrm>
            <a:off x="7718678" y="2096812"/>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 name="任意多边形 25"/>
          <p:cNvSpPr/>
          <p:nvPr>
            <p:custDataLst>
              <p:tags r:id="rId5"/>
            </p:custDataLst>
          </p:nvPr>
        </p:nvSpPr>
        <p:spPr bwMode="auto">
          <a:xfrm>
            <a:off x="7935824" y="2316846"/>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69A35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5147945" y="3393440"/>
            <a:ext cx="2237105" cy="1051560"/>
          </a:xfrm>
          <a:prstGeom prst="rect">
            <a:avLst/>
          </a:prstGeom>
          <a:noFill/>
        </p:spPr>
        <p:txBody>
          <a:bodyPr wrap="square" lIns="90000" tIns="46800" rIns="90000" bIns="0" anchor="b" anchorCtr="1">
            <a:normAutofit lnSpcReduction="10000"/>
          </a:bodyPr>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3. 能辨析 OCL、OTL 电路的组成和工作原理。</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泪滴形 2"/>
          <p:cNvSpPr/>
          <p:nvPr>
            <p:custDataLst>
              <p:tags r:id="rId7"/>
            </p:custDataLst>
          </p:nvPr>
        </p:nvSpPr>
        <p:spPr>
          <a:xfrm>
            <a:off x="5531776" y="1900776"/>
            <a:ext cx="1128449" cy="1143455"/>
          </a:xfrm>
          <a:prstGeom prst="teardrop">
            <a:avLst/>
          </a:prstGeom>
          <a:solidFill>
            <a:srgbClr val="1AA3AA">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8"/>
            </p:custDataLst>
          </p:nvPr>
        </p:nvCxnSpPr>
        <p:spPr>
          <a:xfrm>
            <a:off x="6096001" y="3034613"/>
            <a:ext cx="0" cy="340772"/>
          </a:xfrm>
          <a:prstGeom prst="line">
            <a:avLst/>
          </a:prstGeom>
          <a:ln w="12700" cap="flat" cmpd="sng" algn="ctr">
            <a:solidFill>
              <a:srgbClr val="1AA3AA">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6" name="椭圆 15"/>
          <p:cNvSpPr/>
          <p:nvPr>
            <p:custDataLst>
              <p:tags r:id="rId9"/>
            </p:custDataLst>
          </p:nvPr>
        </p:nvSpPr>
        <p:spPr>
          <a:xfrm>
            <a:off x="5737473" y="209878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任意多边形 21"/>
          <p:cNvSpPr/>
          <p:nvPr>
            <p:custDataLst>
              <p:tags r:id="rId10"/>
            </p:custDataLst>
          </p:nvPr>
        </p:nvSpPr>
        <p:spPr bwMode="auto">
          <a:xfrm>
            <a:off x="5954619" y="2318818"/>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70" y="21600"/>
                </a:moveTo>
                <a:cubicBezTo>
                  <a:pt x="995" y="21600"/>
                  <a:pt x="995" y="21600"/>
                  <a:pt x="995" y="21600"/>
                </a:cubicBezTo>
                <a:cubicBezTo>
                  <a:pt x="497" y="21600"/>
                  <a:pt x="0" y="21061"/>
                  <a:pt x="0" y="20558"/>
                </a:cubicBezTo>
                <a:cubicBezTo>
                  <a:pt x="0" y="1006"/>
                  <a:pt x="0" y="1006"/>
                  <a:pt x="0" y="1006"/>
                </a:cubicBezTo>
                <a:cubicBezTo>
                  <a:pt x="0" y="252"/>
                  <a:pt x="497" y="0"/>
                  <a:pt x="995" y="0"/>
                </a:cubicBezTo>
                <a:cubicBezTo>
                  <a:pt x="20570" y="0"/>
                  <a:pt x="20570" y="0"/>
                  <a:pt x="20570" y="0"/>
                </a:cubicBezTo>
                <a:cubicBezTo>
                  <a:pt x="21103" y="0"/>
                  <a:pt x="21600" y="252"/>
                  <a:pt x="21600" y="1006"/>
                </a:cubicBezTo>
                <a:cubicBezTo>
                  <a:pt x="21600" y="20558"/>
                  <a:pt x="21600" y="20558"/>
                  <a:pt x="21600" y="20558"/>
                </a:cubicBezTo>
                <a:cubicBezTo>
                  <a:pt x="21600" y="21061"/>
                  <a:pt x="21103" y="21600"/>
                  <a:pt x="20570" y="21600"/>
                </a:cubicBezTo>
                <a:close/>
                <a:moveTo>
                  <a:pt x="19575" y="2013"/>
                </a:moveTo>
                <a:cubicBezTo>
                  <a:pt x="1989" y="2013"/>
                  <a:pt x="1989" y="2013"/>
                  <a:pt x="1989" y="2013"/>
                </a:cubicBezTo>
                <a:cubicBezTo>
                  <a:pt x="1989" y="19551"/>
                  <a:pt x="1989" y="19551"/>
                  <a:pt x="1989" y="19551"/>
                </a:cubicBezTo>
                <a:cubicBezTo>
                  <a:pt x="19575" y="19551"/>
                  <a:pt x="19575" y="19551"/>
                  <a:pt x="19575" y="19551"/>
                </a:cubicBezTo>
                <a:lnTo>
                  <a:pt x="19575" y="2013"/>
                </a:lnTo>
                <a:close/>
                <a:moveTo>
                  <a:pt x="3517" y="10926"/>
                </a:moveTo>
                <a:cubicBezTo>
                  <a:pt x="6288" y="9129"/>
                  <a:pt x="6288" y="9129"/>
                  <a:pt x="6288" y="9129"/>
                </a:cubicBezTo>
                <a:cubicBezTo>
                  <a:pt x="6537" y="9129"/>
                  <a:pt x="6537" y="9129"/>
                  <a:pt x="6786" y="9129"/>
                </a:cubicBezTo>
                <a:cubicBezTo>
                  <a:pt x="7034" y="9129"/>
                  <a:pt x="7283" y="9129"/>
                  <a:pt x="7283" y="9129"/>
                </a:cubicBezTo>
                <a:cubicBezTo>
                  <a:pt x="11795" y="12184"/>
                  <a:pt x="11795" y="12184"/>
                  <a:pt x="11795" y="12184"/>
                </a:cubicBezTo>
                <a:cubicBezTo>
                  <a:pt x="16804" y="8626"/>
                  <a:pt x="16804" y="8626"/>
                  <a:pt x="16804" y="8626"/>
                </a:cubicBezTo>
                <a:cubicBezTo>
                  <a:pt x="17053" y="8374"/>
                  <a:pt x="17337" y="8374"/>
                  <a:pt x="17586" y="8374"/>
                </a:cubicBezTo>
                <a:cubicBezTo>
                  <a:pt x="18083" y="8374"/>
                  <a:pt x="18580" y="8877"/>
                  <a:pt x="18580" y="9380"/>
                </a:cubicBezTo>
                <a:cubicBezTo>
                  <a:pt x="18580" y="9632"/>
                  <a:pt x="18332" y="10171"/>
                  <a:pt x="18083" y="10171"/>
                </a:cubicBezTo>
                <a:cubicBezTo>
                  <a:pt x="12292" y="14232"/>
                  <a:pt x="12292" y="14232"/>
                  <a:pt x="12292" y="14232"/>
                </a:cubicBezTo>
                <a:cubicBezTo>
                  <a:pt x="12292" y="14484"/>
                  <a:pt x="12043" y="14484"/>
                  <a:pt x="11795" y="14484"/>
                </a:cubicBezTo>
                <a:cubicBezTo>
                  <a:pt x="11546" y="14484"/>
                  <a:pt x="11297" y="14484"/>
                  <a:pt x="11297" y="14232"/>
                </a:cubicBezTo>
                <a:cubicBezTo>
                  <a:pt x="6786" y="11177"/>
                  <a:pt x="6786" y="11177"/>
                  <a:pt x="6786" y="11177"/>
                </a:cubicBezTo>
                <a:cubicBezTo>
                  <a:pt x="4761" y="12687"/>
                  <a:pt x="4761" y="12687"/>
                  <a:pt x="4761" y="12687"/>
                </a:cubicBezTo>
                <a:cubicBezTo>
                  <a:pt x="4512" y="12687"/>
                  <a:pt x="4263" y="12687"/>
                  <a:pt x="4014" y="12687"/>
                </a:cubicBezTo>
                <a:cubicBezTo>
                  <a:pt x="3517" y="12687"/>
                  <a:pt x="3020" y="12435"/>
                  <a:pt x="3020" y="11681"/>
                </a:cubicBezTo>
                <a:cubicBezTo>
                  <a:pt x="3020" y="11429"/>
                  <a:pt x="3268" y="11177"/>
                  <a:pt x="3517" y="10926"/>
                </a:cubicBezTo>
                <a:close/>
              </a:path>
            </a:pathLst>
          </a:custGeom>
          <a:solidFill>
            <a:srgbClr val="1AA3AA">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1"/>
            </p:custDataLst>
          </p:nvPr>
        </p:nvSpPr>
        <p:spPr>
          <a:xfrm>
            <a:off x="1172210" y="3394075"/>
            <a:ext cx="1896110" cy="796290"/>
          </a:xfrm>
          <a:prstGeom prst="rect">
            <a:avLst/>
          </a:prstGeom>
          <a:noFill/>
        </p:spPr>
        <p:txBody>
          <a:bodyPr wrap="square" lIns="90000" tIns="46800" rIns="90000" bIns="0" anchor="b" anchorCtr="1">
            <a:normAutofit/>
          </a:bodyPr>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1. 能熟知功率放大电路特点。</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泪滴形 20"/>
          <p:cNvSpPr/>
          <p:nvPr>
            <p:custDataLst>
              <p:tags r:id="rId12"/>
            </p:custDataLst>
          </p:nvPr>
        </p:nvSpPr>
        <p:spPr>
          <a:xfrm>
            <a:off x="1555970" y="1900178"/>
            <a:ext cx="1128449" cy="11434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3"/>
            </p:custDataLst>
          </p:nvPr>
        </p:nvCxnSpPr>
        <p:spPr>
          <a:xfrm>
            <a:off x="2130175" y="3036010"/>
            <a:ext cx="0" cy="340772"/>
          </a:xfrm>
          <a:prstGeom prst="line">
            <a:avLst/>
          </a:prstGeom>
          <a:ln w="12700" cap="flat" cmpd="sng" algn="ctr">
            <a:solidFill>
              <a:srgbClr val="1F74AD">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3" name="椭圆 22"/>
          <p:cNvSpPr/>
          <p:nvPr>
            <p:custDataLst>
              <p:tags r:id="rId14"/>
            </p:custDataLst>
          </p:nvPr>
        </p:nvSpPr>
        <p:spPr>
          <a:xfrm>
            <a:off x="1760461" y="209591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4" name="任意多边形 17"/>
          <p:cNvSpPr/>
          <p:nvPr>
            <p:custDataLst>
              <p:tags r:id="rId15"/>
            </p:custDataLst>
          </p:nvPr>
        </p:nvSpPr>
        <p:spPr bwMode="auto">
          <a:xfrm>
            <a:off x="1977607" y="2315950"/>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96" y="7511"/>
                </a:moveTo>
                <a:cubicBezTo>
                  <a:pt x="12456" y="14725"/>
                  <a:pt x="12456" y="14725"/>
                  <a:pt x="12456" y="14725"/>
                </a:cubicBezTo>
                <a:cubicBezTo>
                  <a:pt x="12204" y="14725"/>
                  <a:pt x="11952" y="15022"/>
                  <a:pt x="11700" y="15022"/>
                </a:cubicBezTo>
                <a:cubicBezTo>
                  <a:pt x="11700" y="15022"/>
                  <a:pt x="11448" y="14725"/>
                  <a:pt x="11196" y="14725"/>
                </a:cubicBezTo>
                <a:cubicBezTo>
                  <a:pt x="6588" y="11118"/>
                  <a:pt x="6588" y="11118"/>
                  <a:pt x="6588" y="11118"/>
                </a:cubicBezTo>
                <a:cubicBezTo>
                  <a:pt x="2016" y="14386"/>
                  <a:pt x="2016" y="14386"/>
                  <a:pt x="2016" y="14386"/>
                </a:cubicBezTo>
                <a:cubicBezTo>
                  <a:pt x="2016" y="19181"/>
                  <a:pt x="2016" y="19181"/>
                  <a:pt x="2016" y="19181"/>
                </a:cubicBezTo>
                <a:cubicBezTo>
                  <a:pt x="20592" y="19181"/>
                  <a:pt x="20592" y="19181"/>
                  <a:pt x="20592" y="19181"/>
                </a:cubicBezTo>
                <a:cubicBezTo>
                  <a:pt x="21096" y="19181"/>
                  <a:pt x="21600" y="19818"/>
                  <a:pt x="21600" y="20412"/>
                </a:cubicBezTo>
                <a:cubicBezTo>
                  <a:pt x="21600" y="21303"/>
                  <a:pt x="21096" y="21600"/>
                  <a:pt x="20592" y="21600"/>
                </a:cubicBezTo>
                <a:cubicBezTo>
                  <a:pt x="1008" y="21600"/>
                  <a:pt x="1008" y="21600"/>
                  <a:pt x="1008" y="21600"/>
                </a:cubicBezTo>
                <a:cubicBezTo>
                  <a:pt x="252" y="21600"/>
                  <a:pt x="0" y="21303"/>
                  <a:pt x="0" y="20412"/>
                </a:cubicBezTo>
                <a:cubicBezTo>
                  <a:pt x="0" y="1188"/>
                  <a:pt x="0" y="1188"/>
                  <a:pt x="0" y="1188"/>
                </a:cubicBezTo>
                <a:cubicBezTo>
                  <a:pt x="0" y="594"/>
                  <a:pt x="252" y="0"/>
                  <a:pt x="1008" y="0"/>
                </a:cubicBezTo>
                <a:cubicBezTo>
                  <a:pt x="1512" y="0"/>
                  <a:pt x="2016" y="594"/>
                  <a:pt x="2016" y="1188"/>
                </a:cubicBezTo>
                <a:cubicBezTo>
                  <a:pt x="2016" y="11712"/>
                  <a:pt x="2016" y="11712"/>
                  <a:pt x="2016" y="11712"/>
                </a:cubicBezTo>
                <a:cubicBezTo>
                  <a:pt x="6084" y="8699"/>
                  <a:pt x="6084" y="8699"/>
                  <a:pt x="6084" y="8699"/>
                </a:cubicBezTo>
                <a:cubicBezTo>
                  <a:pt x="6336" y="8699"/>
                  <a:pt x="6588" y="8402"/>
                  <a:pt x="6588" y="8402"/>
                </a:cubicBezTo>
                <a:cubicBezTo>
                  <a:pt x="6876" y="8402"/>
                  <a:pt x="7128" y="8699"/>
                  <a:pt x="7380" y="8699"/>
                </a:cubicBezTo>
                <a:cubicBezTo>
                  <a:pt x="11700" y="12306"/>
                  <a:pt x="11700" y="12306"/>
                  <a:pt x="11700" y="12306"/>
                </a:cubicBezTo>
                <a:cubicBezTo>
                  <a:pt x="20088" y="5389"/>
                  <a:pt x="20088" y="5389"/>
                  <a:pt x="20088" y="5389"/>
                </a:cubicBezTo>
                <a:cubicBezTo>
                  <a:pt x="20088" y="5389"/>
                  <a:pt x="20340" y="5389"/>
                  <a:pt x="20592" y="5389"/>
                </a:cubicBezTo>
                <a:cubicBezTo>
                  <a:pt x="21096" y="5389"/>
                  <a:pt x="21600" y="5686"/>
                  <a:pt x="21600" y="6620"/>
                </a:cubicBezTo>
                <a:cubicBezTo>
                  <a:pt x="21600" y="6917"/>
                  <a:pt x="21348" y="7214"/>
                  <a:pt x="21096" y="7511"/>
                </a:cubicBezTo>
              </a:path>
            </a:pathLst>
          </a:custGeom>
          <a:solidFill>
            <a:srgbClr val="1F74AD"/>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3068320" y="3507105"/>
            <a:ext cx="2080260" cy="937895"/>
          </a:xfrm>
          <a:prstGeom prst="rect">
            <a:avLst/>
          </a:prstGeom>
          <a:noFill/>
        </p:spPr>
        <p:txBody>
          <a:bodyPr wrap="square" lIns="90000" tIns="46800" rIns="90000" bIns="0" anchor="b" anchorCtr="1"/>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2. 能辨识甲类、乙类、甲乙类放大电路。</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泪滴形 26"/>
          <p:cNvSpPr/>
          <p:nvPr>
            <p:custDataLst>
              <p:tags r:id="rId17"/>
            </p:custDataLst>
          </p:nvPr>
        </p:nvSpPr>
        <p:spPr>
          <a:xfrm>
            <a:off x="3543873" y="1900776"/>
            <a:ext cx="1128449" cy="1143455"/>
          </a:xfrm>
          <a:prstGeom prst="teardrop">
            <a:avLst/>
          </a:prstGeom>
          <a:solidFill>
            <a:srgbClr val="3498D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8"/>
            </p:custDataLst>
          </p:nvPr>
        </p:nvCxnSpPr>
        <p:spPr>
          <a:xfrm>
            <a:off x="4080894" y="3034613"/>
            <a:ext cx="0" cy="340772"/>
          </a:xfrm>
          <a:prstGeom prst="line">
            <a:avLst/>
          </a:prstGeom>
          <a:ln w="12700" cap="flat" cmpd="sng" algn="ctr">
            <a:solidFill>
              <a:srgbClr val="3498D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9" name="椭圆 28"/>
          <p:cNvSpPr/>
          <p:nvPr>
            <p:custDataLst>
              <p:tags r:id="rId19"/>
            </p:custDataLst>
          </p:nvPr>
        </p:nvSpPr>
        <p:spPr>
          <a:xfrm>
            <a:off x="3727536" y="209651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0" name="任意多边形 13"/>
          <p:cNvSpPr/>
          <p:nvPr>
            <p:custDataLst>
              <p:tags r:id="rId20"/>
            </p:custDataLst>
          </p:nvPr>
        </p:nvSpPr>
        <p:spPr bwMode="auto">
          <a:xfrm>
            <a:off x="3944682" y="2316548"/>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32" y="9632"/>
                </a:moveTo>
                <a:cubicBezTo>
                  <a:pt x="11932" y="0"/>
                  <a:pt x="11932" y="0"/>
                  <a:pt x="11932" y="0"/>
                </a:cubicBezTo>
                <a:cubicBezTo>
                  <a:pt x="17287" y="0"/>
                  <a:pt x="21600" y="4313"/>
                  <a:pt x="21600" y="9632"/>
                </a:cubicBezTo>
                <a:lnTo>
                  <a:pt x="11932" y="9632"/>
                </a:lnTo>
                <a:close/>
                <a:moveTo>
                  <a:pt x="9919" y="21600"/>
                </a:moveTo>
                <a:cubicBezTo>
                  <a:pt x="4313" y="21600"/>
                  <a:pt x="0" y="17251"/>
                  <a:pt x="0" y="11681"/>
                </a:cubicBezTo>
                <a:cubicBezTo>
                  <a:pt x="0" y="6325"/>
                  <a:pt x="4313" y="2013"/>
                  <a:pt x="9919" y="2013"/>
                </a:cubicBezTo>
                <a:cubicBezTo>
                  <a:pt x="9919" y="11681"/>
                  <a:pt x="9919" y="11681"/>
                  <a:pt x="9919" y="11681"/>
                </a:cubicBezTo>
                <a:cubicBezTo>
                  <a:pt x="19551" y="11681"/>
                  <a:pt x="19551" y="11681"/>
                  <a:pt x="19551" y="11681"/>
                </a:cubicBezTo>
                <a:cubicBezTo>
                  <a:pt x="19551" y="17251"/>
                  <a:pt x="15239" y="21600"/>
                  <a:pt x="9919" y="21600"/>
                </a:cubicBezTo>
                <a:close/>
              </a:path>
            </a:pathLst>
          </a:custGeom>
          <a:solidFill>
            <a:srgbClr val="3498D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1"/>
            </p:custDataLst>
          </p:nvPr>
        </p:nvSpPr>
        <p:spPr>
          <a:xfrm>
            <a:off x="9307195" y="3549650"/>
            <a:ext cx="1713230" cy="895350"/>
          </a:xfrm>
          <a:prstGeom prst="rect">
            <a:avLst/>
          </a:prstGeom>
          <a:noFill/>
        </p:spPr>
        <p:txBody>
          <a:bodyPr wrap="square" lIns="90000" tIns="46800" rIns="90000" bIns="0" anchor="b" anchorCtr="1"/>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5. 会在实际中应用功率放大器。</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泪滴形 39"/>
          <p:cNvSpPr/>
          <p:nvPr>
            <p:custDataLst>
              <p:tags r:id="rId22"/>
            </p:custDataLst>
          </p:nvPr>
        </p:nvSpPr>
        <p:spPr>
          <a:xfrm>
            <a:off x="9507582" y="1900776"/>
            <a:ext cx="1128449" cy="114345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41" name="直接连接符 40"/>
          <p:cNvCxnSpPr/>
          <p:nvPr>
            <p:custDataLst>
              <p:tags r:id="rId23"/>
            </p:custDataLst>
          </p:nvPr>
        </p:nvCxnSpPr>
        <p:spPr>
          <a:xfrm>
            <a:off x="10071807" y="3034613"/>
            <a:ext cx="0" cy="340772"/>
          </a:xfrm>
          <a:prstGeom prst="line">
            <a:avLst/>
          </a:prstGeom>
          <a:ln w="12700" cap="flat" cmpd="sng" algn="ctr">
            <a:solidFill>
              <a:srgbClr val="9BBB59"/>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42" name="椭圆 41"/>
          <p:cNvSpPr/>
          <p:nvPr>
            <p:custDataLst>
              <p:tags r:id="rId24"/>
            </p:custDataLst>
          </p:nvPr>
        </p:nvSpPr>
        <p:spPr>
          <a:xfrm>
            <a:off x="9713279" y="209878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8" name="任意多边形: 形状 47"/>
          <p:cNvSpPr/>
          <p:nvPr>
            <p:custDataLst>
              <p:tags r:id="rId25"/>
            </p:custDataLst>
          </p:nvPr>
        </p:nvSpPr>
        <p:spPr bwMode="auto">
          <a:xfrm>
            <a:off x="9860598" y="2238795"/>
            <a:ext cx="452416" cy="476967"/>
          </a:xfrm>
          <a:custGeom>
            <a:avLst/>
            <a:gdLst>
              <a:gd name="connsiteX0" fmla="*/ 1365678 w 2901883"/>
              <a:gd name="connsiteY0" fmla="*/ 667968 h 3059361"/>
              <a:gd name="connsiteX1" fmla="*/ 1365678 w 2901883"/>
              <a:gd name="connsiteY1" fmla="*/ 1616077 h 3059361"/>
              <a:gd name="connsiteX2" fmla="*/ 2297864 w 2901883"/>
              <a:gd name="connsiteY2" fmla="*/ 1616077 h 3059361"/>
              <a:gd name="connsiteX3" fmla="*/ 1365678 w 2901883"/>
              <a:gd name="connsiteY3" fmla="*/ 2588801 h 3059361"/>
              <a:gd name="connsiteX4" fmla="*/ 405717 w 2901883"/>
              <a:gd name="connsiteY4" fmla="*/ 1616077 h 3059361"/>
              <a:gd name="connsiteX5" fmla="*/ 1365678 w 2901883"/>
              <a:gd name="connsiteY5" fmla="*/ 667968 h 3059361"/>
              <a:gd name="connsiteX6" fmla="*/ 1560497 w 2901883"/>
              <a:gd name="connsiteY6" fmla="*/ 470560 h 3059361"/>
              <a:gd name="connsiteX7" fmla="*/ 2496166 w 2901883"/>
              <a:gd name="connsiteY7" fmla="*/ 1415139 h 3059361"/>
              <a:gd name="connsiteX8" fmla="*/ 1560497 w 2901883"/>
              <a:gd name="connsiteY8" fmla="*/ 1415139 h 3059361"/>
              <a:gd name="connsiteX9" fmla="*/ 1560497 w 2901883"/>
              <a:gd name="connsiteY9" fmla="*/ 470560 h 3059361"/>
              <a:gd name="connsiteX10" fmla="*/ 0 w 2901883"/>
              <a:gd name="connsiteY10" fmla="*/ 0 h 3059361"/>
              <a:gd name="connsiteX11" fmla="*/ 247586 w 2901883"/>
              <a:gd name="connsiteY11" fmla="*/ 0 h 3059361"/>
              <a:gd name="connsiteX12" fmla="*/ 247586 w 2901883"/>
              <a:gd name="connsiteY12" fmla="*/ 2811775 h 3059361"/>
              <a:gd name="connsiteX13" fmla="*/ 2901883 w 2901883"/>
              <a:gd name="connsiteY13" fmla="*/ 2811775 h 3059361"/>
              <a:gd name="connsiteX14" fmla="*/ 2901883 w 2901883"/>
              <a:gd name="connsiteY14" fmla="*/ 3059361 h 3059361"/>
              <a:gd name="connsiteX15" fmla="*/ 12257 w 2901883"/>
              <a:gd name="connsiteY15" fmla="*/ 3059361 h 3059361"/>
              <a:gd name="connsiteX16" fmla="*/ 12257 w 2901883"/>
              <a:gd name="connsiteY16" fmla="*/ 3054505 h 3059361"/>
              <a:gd name="connsiteX17" fmla="*/ 0 w 2901883"/>
              <a:gd name="connsiteY17" fmla="*/ 3054505 h 305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1883" h="3059361">
                <a:moveTo>
                  <a:pt x="1365678" y="667968"/>
                </a:moveTo>
                <a:cubicBezTo>
                  <a:pt x="1365678" y="1616077"/>
                  <a:pt x="1365678" y="1616077"/>
                  <a:pt x="1365678" y="1616077"/>
                </a:cubicBezTo>
                <a:cubicBezTo>
                  <a:pt x="2297864" y="1616077"/>
                  <a:pt x="2297864" y="1616077"/>
                  <a:pt x="2297864" y="1616077"/>
                </a:cubicBezTo>
                <a:cubicBezTo>
                  <a:pt x="2297864" y="2162309"/>
                  <a:pt x="1880548" y="2588801"/>
                  <a:pt x="1365678" y="2588801"/>
                </a:cubicBezTo>
                <a:cubicBezTo>
                  <a:pt x="823130" y="2588801"/>
                  <a:pt x="405717" y="2162309"/>
                  <a:pt x="405717" y="1616077"/>
                </a:cubicBezTo>
                <a:cubicBezTo>
                  <a:pt x="405717" y="1090832"/>
                  <a:pt x="823130" y="667968"/>
                  <a:pt x="1365678" y="667968"/>
                </a:cubicBezTo>
                <a:close/>
                <a:moveTo>
                  <a:pt x="1560497" y="470560"/>
                </a:moveTo>
                <a:cubicBezTo>
                  <a:pt x="2078754" y="470560"/>
                  <a:pt x="2496166" y="893522"/>
                  <a:pt x="2496166" y="1415139"/>
                </a:cubicBezTo>
                <a:lnTo>
                  <a:pt x="1560497" y="1415139"/>
                </a:lnTo>
                <a:cubicBezTo>
                  <a:pt x="1560497" y="470560"/>
                  <a:pt x="1560497" y="470560"/>
                  <a:pt x="1560497" y="470560"/>
                </a:cubicBezTo>
                <a:close/>
                <a:moveTo>
                  <a:pt x="0" y="0"/>
                </a:moveTo>
                <a:lnTo>
                  <a:pt x="247586" y="0"/>
                </a:lnTo>
                <a:lnTo>
                  <a:pt x="247586" y="2811775"/>
                </a:lnTo>
                <a:lnTo>
                  <a:pt x="2901883" y="2811775"/>
                </a:lnTo>
                <a:lnTo>
                  <a:pt x="2901883" y="3059361"/>
                </a:lnTo>
                <a:lnTo>
                  <a:pt x="12257" y="3059361"/>
                </a:lnTo>
                <a:lnTo>
                  <a:pt x="12257" y="3054505"/>
                </a:lnTo>
                <a:lnTo>
                  <a:pt x="0" y="3054505"/>
                </a:lnTo>
                <a:close/>
              </a:path>
            </a:pathLst>
          </a:custGeom>
          <a:solidFill>
            <a:srgbClr val="9BBB59"/>
          </a:solidFill>
          <a:ln>
            <a:noFill/>
          </a:ln>
          <a:effectLst/>
        </p:spPr>
        <p:txBody>
          <a:bodyPr wrap="square" anchor="ctr">
            <a:no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一、基本功率放大器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284605" y="1202690"/>
            <a:ext cx="9705340" cy="296862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在实际工程中，往往要利用放大后的信号去控制某种执行机构，例如，使扬声器发音，使电动机转动，使仪表指针偏转，使继电器闭合和断开等。为了控制这些负载，要求放大电路既要有较大的电压输出，又要有较大的电流输出，即要有较大的功率输出。因此，多级放大电路末级通常为功率放大电路。功率放大电路和电压放大电路并无本质的区别，但也有不同之处。电压放大电路要求有较高的输出电压，是工作在小信号状态下；而功率放大电路要求获得较高的输出功率，是工作在大信号状态下，这就构成了它的特殊性。图 6.4.1 所示为功率放大器的实物图。</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2752090" y="4171315"/>
            <a:ext cx="6687820" cy="2127250"/>
          </a:xfrm>
          <a:prstGeom prst="rect">
            <a:avLst/>
          </a:prstGeom>
        </p:spPr>
      </p:pic>
      <p:sp>
        <p:nvSpPr>
          <p:cNvPr id="6" name="矩形 5"/>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一、基本功率放大器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284605" y="1202690"/>
            <a:ext cx="9705340" cy="117030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（一）OCL 互补对称式功率放大电路</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电路和工作原理。</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OCL 互补对称式功率放大电路，简称 OCL 电路，如图 6.4.2（a）所示。</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6" name="矩形 5"/>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3566160" y="2566670"/>
            <a:ext cx="5041265" cy="392557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一、基本功率放大器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234440" y="1202690"/>
            <a:ext cx="9705340" cy="489267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电路中两只三极管，VT1 为 NPN 型，VT2 为 PNP 型，但两管材料和特性参数相同，</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特性对称。由 +UCC1 和 −UCC2 两个对称直流电源供电。该电路可以看成是两个复合的射极跟随器。下面分析电路工作原理。</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静态时：由于两管特性对称，供电电源对称，两管射极电位</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E</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0 ，VT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均</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截止，电路中无功率损耗。</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动态时：忽略发射结死区电压，在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的正半周内，VT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导通，VT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截止。VT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以射</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极输出器的形式将正方向的信号变化传递给负载。电流方向如图 6.4.2（a）中实线箭头所示。最大输出电压幅度受 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管饱和的限制，约为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CC1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。在负半周，VT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导通，VT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截止。VT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以射极输出器的形式将负方向的信号变化传递给负载。电流方向如图 6.4.2</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（a）中虚线箭头所示。最大输出电压幅度受 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管饱和的限制，约为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CC2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。如上所述，两个三极管的静态电流均为 0。这种只在信号半个周期内导通的工作状态称为乙类工作状态。</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6" name="矩形 5"/>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一、基本功率放大器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058545" y="1743710"/>
            <a:ext cx="6235700" cy="341503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（二）OTL 互补对称式功率放大电路 </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OCL 电路结构简单，但存在双电源供电的问题。所以在分立元件电路中常用单电源互补对称式功率放大电路，又称 OTL 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OTL 电路如图 6.4.3 所示。它与图 6.4.2 的 OCL 电路相比，去掉了负电源，接入了一个隔直流的电容器 C。</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静态时：调整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大小，由于三极管 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、VT</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对称，可使 </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E</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cc</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 2 。</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动态时：输入信号 ui 叠加在静态值 </a:t>
            </a:r>
            <a:r>
              <a:rPr lang="en-US" altLang="zh-CN" sz="1600" b="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lang="en-US" altLang="zh-CN" sz="1600" b="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a:t>
            </a:r>
            <a:r>
              <a:rPr lang="zh-CN" altLang="en-US" sz="1600" b="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t>
            </a:r>
            <a:r>
              <a:rPr lang="en-US" altLang="zh-CN" sz="1600" b="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lang="en-US" altLang="zh-CN" sz="1600" b="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cc</a:t>
            </a:r>
            <a:r>
              <a:rPr lang="zh-CN" altLang="en-US" sz="1600" b="0" noProof="0" dirty="0">
                <a:ln>
                  <a:noFill/>
                </a:ln>
                <a:solidFill>
                  <a:prstClr val="black">
                    <a:lumMod val="85000"/>
                    <a:lumOff val="15000"/>
                  </a:prstClr>
                </a:solidFill>
                <a:effectLst/>
                <a:uLnTx/>
                <a:uFillTx/>
                <a:cs typeface="微软雅黑" panose="020B0503020204020204" charset="-122"/>
                <a:sym typeface="+mn-lt"/>
              </a:rPr>
              <a:t> / 2</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上。</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6" name="矩形 5"/>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7352665" y="1743710"/>
            <a:ext cx="3571875" cy="378142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二、集成功率放大器</a:t>
            </a:r>
            <a:endParaRPr kumimoji="0" lang="zh-CN" altLang="en-US" sz="32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任意多边形 1"/>
          <p:cNvSpPr/>
          <p:nvPr>
            <p:custDataLst>
              <p:tags r:id="rId1"/>
            </p:custDataLst>
          </p:nvPr>
        </p:nvSpPr>
        <p:spPr>
          <a:xfrm rot="5400000">
            <a:off x="5970145"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2"/>
            </p:custDataLst>
          </p:nvPr>
        </p:nvSpPr>
        <p:spPr>
          <a:xfrm rot="16200000" flipH="1">
            <a:off x="4445717"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5" name="任意多边形 4"/>
          <p:cNvSpPr/>
          <p:nvPr>
            <p:custDataLst>
              <p:tags r:id="rId3"/>
            </p:custDataLst>
          </p:nvPr>
        </p:nvSpPr>
        <p:spPr bwMode="auto">
          <a:xfrm>
            <a:off x="6785049" y="319835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a:off x="4997741" y="319835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bwMode="auto">
          <a:xfrm>
            <a:off x="635000" y="2444750"/>
            <a:ext cx="3712845" cy="445135"/>
          </a:xfrm>
          <a:prstGeom prst="rect">
            <a:avLst/>
          </a:prstGeom>
          <a:noFill/>
        </p:spPr>
        <p:txBody>
          <a:bodyPr wrap="square" lIns="90000" tIns="46800" rIns="90000" bIns="0"/>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（一）集成功率放大器的分类</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6"/>
            </p:custDataLst>
          </p:nvPr>
        </p:nvSpPr>
        <p:spPr bwMode="auto">
          <a:xfrm>
            <a:off x="635000" y="2889885"/>
            <a:ext cx="3943985" cy="2371725"/>
          </a:xfrm>
          <a:prstGeom prst="rect">
            <a:avLst/>
          </a:prstGeom>
          <a:noFill/>
        </p:spPr>
        <p:txBody>
          <a:bodyPr wrap="square" lIns="90000" tIns="0" rIns="90000" bIns="46800"/>
          <a:p>
            <a:pPr algn="just" latinLnBrk="0">
              <a:lnSpc>
                <a:spcPct val="130000"/>
              </a:lnSpc>
            </a:pPr>
            <a:r>
              <a:rPr lang="zh-CN" altLang="en-US" sz="1600" b="0" spc="150" dirty="0">
                <a:solidFill>
                  <a:srgbClr val="000000"/>
                </a:solidFill>
                <a:effectLst/>
                <a:latin typeface="微软雅黑" panose="020B0503020204020204" charset="-122"/>
                <a:ea typeface="微软雅黑" panose="020B0503020204020204" charset="-122"/>
              </a:rPr>
              <a:t>根据应用场合的不同，集成功率放大器可以分为通用型和专用型两大类。通用型集成功率放大器指可以用于多种场合的电路，常用的有 LM386 集成功率放大器，用于收音机、对讲机、函数发生器等仪器和设备。</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7" name="文本框 6"/>
          <p:cNvSpPr txBox="1"/>
          <p:nvPr>
            <p:custDataLst>
              <p:tags r:id="rId7"/>
            </p:custDataLst>
          </p:nvPr>
        </p:nvSpPr>
        <p:spPr bwMode="auto">
          <a:xfrm>
            <a:off x="8411210" y="2444750"/>
            <a:ext cx="3569335" cy="445135"/>
          </a:xfrm>
          <a:prstGeom prst="rect">
            <a:avLst/>
          </a:prstGeom>
          <a:noFill/>
        </p:spPr>
        <p:txBody>
          <a:bodyPr wrap="square" lIns="90000" tIns="46800" rIns="90000" bIns="0"/>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（二）集成功率放大器举例</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21" name="文本框 20"/>
          <p:cNvSpPr txBox="1"/>
          <p:nvPr>
            <p:custDataLst>
              <p:tags r:id="rId8"/>
            </p:custDataLst>
          </p:nvPr>
        </p:nvSpPr>
        <p:spPr bwMode="auto">
          <a:xfrm>
            <a:off x="8580755" y="2889885"/>
            <a:ext cx="3511550" cy="820420"/>
          </a:xfrm>
          <a:prstGeom prst="rect">
            <a:avLst/>
          </a:prstGeom>
          <a:noFill/>
        </p:spPr>
        <p:txBody>
          <a:bodyPr wrap="square" lIns="90000" tIns="0" rIns="90000" bIns="46800">
            <a:noAutofit/>
          </a:bodyPr>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1. LM386 集成功率放大器。</a:t>
            </a:r>
            <a:endParaRPr lang="zh-CN" altLang="en-US" sz="1600" b="0" spc="150">
              <a:solidFill>
                <a:srgbClr val="000000"/>
              </a:solidFill>
              <a:effectLst/>
              <a:latin typeface="微软雅黑" panose="020B0503020204020204" charset="-122"/>
              <a:ea typeface="微软雅黑" panose="020B0503020204020204" charset="-122"/>
            </a:endParaRPr>
          </a:p>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2. TDA2040 集成功率放大器。</a:t>
            </a:r>
            <a:endParaRPr lang="zh-CN" altLang="en-US" sz="1600" b="0" spc="150">
              <a:solidFill>
                <a:srgbClr val="000000"/>
              </a:solidFill>
              <a:effectLst/>
              <a:latin typeface="微软雅黑" panose="020B0503020204020204" charset="-122"/>
              <a:ea typeface="微软雅黑" panose="020B0503020204020204" charset="-122"/>
            </a:endParaRPr>
          </a:p>
          <a:p>
            <a:pPr algn="l" latinLnBrk="0">
              <a:lnSpc>
                <a:spcPct val="130000"/>
              </a:lnSpc>
            </a:pP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五</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53185" y="2779395"/>
            <a:ext cx="413956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了解集成运算放大器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267460" y="3241040"/>
            <a:ext cx="4338955" cy="10147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熟悉二极管</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412740" y="2903855"/>
            <a:ext cx="551942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工业自动控制中，有些变化极其缓慢（频率接近于 0）或者是极性固定的直流信号不能采用阻容耦合的基本放大电路进行放大。因此，人们采用了集成电路技术，制造出了一种能够放大直流信号的放大电路——集成运算放大器（简称集成运放）</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nvSpPr>
        <p:spPr>
          <a:xfrm>
            <a:off x="5208495" y="3363640"/>
            <a:ext cx="1775007" cy="1530180"/>
          </a:xfrm>
          <a:prstGeom prst="hexagon">
            <a:avLst/>
          </a:prstGeom>
          <a:blipFill dpi="0" rotWithShape="1">
            <a:blip r:embed="rId1"/>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nvGrpSpPr>
        <p:grpSpPr>
          <a:xfrm>
            <a:off x="3752491" y="2568217"/>
            <a:ext cx="4687018" cy="3121026"/>
            <a:chOff x="3152460" y="1829297"/>
            <a:chExt cx="5887079" cy="3920132"/>
          </a:xfrm>
        </p:grpSpPr>
        <p:sp>
          <p:nvSpPr>
            <p:cNvPr id="7" name="六边形 6"/>
            <p:cNvSpPr/>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nvSpPr>
        <p:spPr>
          <a:xfrm>
            <a:off x="4251141" y="2974664"/>
            <a:ext cx="777706" cy="71728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nvSpPr>
        <p:spPr>
          <a:xfrm>
            <a:off x="7163152" y="2949955"/>
            <a:ext cx="777706" cy="766703"/>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nvSpPr>
        <p:spPr>
          <a:xfrm>
            <a:off x="4251141" y="4505478"/>
            <a:ext cx="777706" cy="7766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nvSpPr>
        <p:spPr>
          <a:xfrm>
            <a:off x="7163152" y="4508478"/>
            <a:ext cx="777706" cy="7706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矩形 19"/>
          <p:cNvSpPr/>
          <p:nvPr/>
        </p:nvSpPr>
        <p:spPr>
          <a:xfrm>
            <a:off x="1384935" y="2844165"/>
            <a:ext cx="2050415" cy="92202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能辨析集成运算放大器的基本组成和参数。</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a:xfrm>
            <a:off x="1384935" y="4403725"/>
            <a:ext cx="2050415"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3. 会画集成运放的运算电路。</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6" name="矩形 25"/>
          <p:cNvSpPr/>
          <p:nvPr/>
        </p:nvSpPr>
        <p:spPr>
          <a:xfrm>
            <a:off x="8771255" y="2844165"/>
            <a:ext cx="2050415"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会理想运放的几种应用。</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nvSpPr>
        <p:spPr>
          <a:xfrm>
            <a:off x="8771255" y="4403725"/>
            <a:ext cx="2463800" cy="92202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4. 会计算理想运放的输出电压与输入电压之间的关系。</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一、认识集成运算放大器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1008380" y="991870"/>
            <a:ext cx="10081895" cy="216852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25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集成电路是将半导体三极管、二极管、电阻等元件及连线全部集中制造在同一小块半导体基片上，成为一个完整的固体电路。集成运算放大器是一种集成电路，最早应用于信号的运算，所以被称为运算放大器。目前集成运算放大器的用途已经远远超过了此范围，但仍沿用此名称。随着集成运放技术的发展，目前集成运放的应用几乎渗透到电子技术的各个领域，它成为组成电子系统的基本功能单元。集成电路常有 3 种外形，即双列直插式、圆壳式和扁平式，如图 6.5.1 所示。</a:t>
            </a:r>
            <a:endPar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pic>
        <p:nvPicPr>
          <p:cNvPr id="3" name="图片 2"/>
          <p:cNvPicPr>
            <a:picLocks noChangeAspect="1"/>
          </p:cNvPicPr>
          <p:nvPr/>
        </p:nvPicPr>
        <p:blipFill>
          <a:blip r:embed="rId1"/>
          <a:stretch>
            <a:fillRect/>
          </a:stretch>
        </p:blipFill>
        <p:spPr>
          <a:xfrm>
            <a:off x="2124075" y="3429000"/>
            <a:ext cx="7875905" cy="2769870"/>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47" name="任意多边形 46"/>
          <p:cNvSpPr/>
          <p:nvPr>
            <p:custDataLst>
              <p:tags r:id="rId2"/>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48" name="任意多边形 47"/>
          <p:cNvSpPr/>
          <p:nvPr>
            <p:custDataLst>
              <p:tags r:id="rId3"/>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0" name="椭圆 29"/>
          <p:cNvSpPr/>
          <p:nvPr>
            <p:custDataLst>
              <p:tags r:id="rId4"/>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29" name="任意多边形 28"/>
          <p:cNvSpPr/>
          <p:nvPr>
            <p:custDataLst>
              <p:tags r:id="rId5"/>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6"/>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25" name="任意多边形 24"/>
          <p:cNvSpPr/>
          <p:nvPr>
            <p:custDataLst>
              <p:tags r:id="rId7"/>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cxnSp>
        <p:nvCxnSpPr>
          <p:cNvPr id="22" name="直接连接符 21"/>
          <p:cNvCxnSpPr/>
          <p:nvPr>
            <p:custDataLst>
              <p:tags r:id="rId8"/>
            </p:custDataLst>
          </p:nvPr>
        </p:nvCxnSpPr>
        <p:spPr>
          <a:xfrm>
            <a:off x="983432" y="333962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23" name="文本框 22"/>
          <p:cNvSpPr txBox="1"/>
          <p:nvPr>
            <p:custDataLst>
              <p:tags r:id="rId9"/>
            </p:custDataLst>
          </p:nvPr>
        </p:nvSpPr>
        <p:spPr>
          <a:xfrm>
            <a:off x="1457325" y="2051050"/>
            <a:ext cx="3163570" cy="8451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276AA"/>
                </a:solidFill>
                <a:latin typeface="微软雅黑" panose="020B0503020204020204" charset="-122"/>
                <a:ea typeface="微软雅黑" panose="020B0503020204020204" charset="-122"/>
                <a:cs typeface="+mn-ea"/>
              </a:rPr>
              <a:t>（一）集成运算放大器的组成、图形符号</a:t>
            </a:r>
            <a:endParaRPr lang="zh-CN" altLang="en-US" sz="2000" b="1" spc="300" dirty="0">
              <a:solidFill>
                <a:srgbClr val="4276AA"/>
              </a:solidFill>
              <a:latin typeface="微软雅黑" panose="020B0503020204020204" charset="-122"/>
              <a:ea typeface="微软雅黑" panose="020B0503020204020204" charset="-122"/>
              <a:cs typeface="+mn-ea"/>
            </a:endParaRPr>
          </a:p>
        </p:txBody>
      </p:sp>
      <p:sp>
        <p:nvSpPr>
          <p:cNvPr id="26" name="文本框 25"/>
          <p:cNvSpPr txBox="1"/>
          <p:nvPr>
            <p:custDataLst>
              <p:tags r:id="rId10"/>
            </p:custDataLst>
          </p:nvPr>
        </p:nvSpPr>
        <p:spPr>
          <a:xfrm>
            <a:off x="1457325" y="3742055"/>
            <a:ext cx="2708910" cy="92710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40A693"/>
                </a:solidFill>
                <a:latin typeface="微软雅黑" panose="020B0503020204020204" charset="-122"/>
                <a:ea typeface="微软雅黑" panose="020B0503020204020204" charset="-122"/>
                <a:cs typeface="+mn-ea"/>
              </a:rPr>
              <a:t>（三）集成运算放大器的理想模型</a:t>
            </a:r>
            <a:endParaRPr lang="zh-CN" altLang="en-US" b="1" spc="300" dirty="0">
              <a:solidFill>
                <a:srgbClr val="40A693"/>
              </a:solidFill>
              <a:latin typeface="微软雅黑" panose="020B0503020204020204" charset="-122"/>
              <a:ea typeface="微软雅黑" panose="020B0503020204020204" charset="-122"/>
              <a:cs typeface="+mn-ea"/>
            </a:endParaRPr>
          </a:p>
        </p:txBody>
      </p:sp>
      <p:sp>
        <p:nvSpPr>
          <p:cNvPr id="33" name="文本框 32"/>
          <p:cNvSpPr txBox="1"/>
          <p:nvPr>
            <p:custDataLst>
              <p:tags r:id="rId11"/>
            </p:custDataLst>
          </p:nvPr>
        </p:nvSpPr>
        <p:spPr>
          <a:xfrm>
            <a:off x="8025765" y="2896235"/>
            <a:ext cx="2708910" cy="973455"/>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n-ea"/>
              </a:rPr>
              <a:t>（二）集成运算放大器的主要参数</a:t>
            </a:r>
            <a:endParaRPr lang="zh-CN" altLang="en-US" sz="2000" b="1" spc="300" dirty="0">
              <a:solidFill>
                <a:srgbClr val="178AA1"/>
              </a:solidFill>
              <a:latin typeface="微软雅黑" panose="020B0503020204020204" charset="-122"/>
              <a:ea typeface="微软雅黑" panose="020B0503020204020204" charset="-122"/>
              <a:cs typeface="+mn-ea"/>
            </a:endParaRPr>
          </a:p>
        </p:txBody>
      </p:sp>
      <p:sp>
        <p:nvSpPr>
          <p:cNvPr id="2" name="文本框 1"/>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一、认识集成运算放大器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一、认识集成运算放大器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823595" y="886460"/>
            <a:ext cx="10617835" cy="392557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（一）集成运算放大器的组成、图形符号</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集成运算放大器内部电路一般由输入级、中间级、输出级和偏置电路四部分组成，级间直接耦合，结构框图如图 6.5.2 所示。</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输入级：是提高集成运放质量的关键部分，其主要作用是提高放大电路的输入电阻，</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减小零点漂移，有效地抑制干扰信号。输入级一般采用具有恒流源的差动放大电路。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中间级：主要作用是进行电压放大，一般由共射放大电路组成。</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输出级：主要向负载提供足够大的输出功率，并具有较低的输出电阻和较强的带负载能力。此外，还设有过载保护电路。输出级一般由射极输出器或互补对称电路组成。</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偏置电路：主要作用是为各级放大电路提供合适的静态工作点，典型电路是电流源</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集成运算放大器的图形符号如图 6.5.3 所示。它有两个输入端，标“＋”的输入端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2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称为同相输入端，输入信号由此端输入时，输出信号与输入信号相位相同；标“-”的输入端称为反相输入端，输入信号由此端输入时，输出信号与输入信号相位相反。</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3156585" y="4708525"/>
            <a:ext cx="6958330" cy="179832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一、认识集成运算放大器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823595" y="1028700"/>
            <a:ext cx="10617835" cy="92202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（二）集成运算放大器的主要参数</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运算放大器性能的好坏常用一些参数表征。这些参数是选用运算放大器的主要依据。</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519035" y="4172585"/>
            <a:ext cx="1788160" cy="1300480"/>
          </a:xfrm>
          <a:prstGeom prst="rect">
            <a:avLst/>
          </a:prstGeom>
          <a:noFill/>
        </p:spPr>
        <p:txBody>
          <a:bodyPr wrap="square" lIns="90000" tIns="46800" rIns="90000" bIns="0" anchor="b" anchorCtr="1"/>
          <a:p>
            <a:pPr algn="l">
              <a:lnSpc>
                <a:spcPct val="120000"/>
              </a:lnSpc>
            </a:pP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4. 差模输入电阻 </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R</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id</a:t>
            </a: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 和输出电阻</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R</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od</a:t>
            </a: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泪滴形 9"/>
          <p:cNvSpPr/>
          <p:nvPr>
            <p:custDataLst>
              <p:tags r:id="rId2"/>
            </p:custDataLst>
          </p:nvPr>
        </p:nvSpPr>
        <p:spPr>
          <a:xfrm>
            <a:off x="7519679" y="2517025"/>
            <a:ext cx="1128449" cy="1143455"/>
          </a:xfrm>
          <a:prstGeom prst="teardrop">
            <a:avLst/>
          </a:prstGeom>
          <a:solidFill>
            <a:srgbClr val="69A35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11" name="直接连接符 10"/>
          <p:cNvCxnSpPr/>
          <p:nvPr>
            <p:custDataLst>
              <p:tags r:id="rId3"/>
            </p:custDataLst>
          </p:nvPr>
        </p:nvCxnSpPr>
        <p:spPr>
          <a:xfrm>
            <a:off x="8065290" y="3650862"/>
            <a:ext cx="0" cy="340772"/>
          </a:xfrm>
          <a:prstGeom prst="line">
            <a:avLst/>
          </a:prstGeom>
          <a:ln w="12700" cap="flat" cmpd="sng" algn="ctr">
            <a:solidFill>
              <a:srgbClr val="69A35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2" name="椭圆 11"/>
          <p:cNvSpPr/>
          <p:nvPr>
            <p:custDataLst>
              <p:tags r:id="rId4"/>
            </p:custDataLst>
          </p:nvPr>
        </p:nvSpPr>
        <p:spPr>
          <a:xfrm>
            <a:off x="7718678" y="2712762"/>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 name="任意多边形 25"/>
          <p:cNvSpPr/>
          <p:nvPr>
            <p:custDataLst>
              <p:tags r:id="rId5"/>
            </p:custDataLst>
          </p:nvPr>
        </p:nvSpPr>
        <p:spPr bwMode="auto">
          <a:xfrm>
            <a:off x="7935824" y="2932796"/>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94" y="21600"/>
                </a:moveTo>
                <a:cubicBezTo>
                  <a:pt x="1006" y="21600"/>
                  <a:pt x="1006" y="21600"/>
                  <a:pt x="1006" y="21600"/>
                </a:cubicBezTo>
                <a:cubicBezTo>
                  <a:pt x="252" y="21600"/>
                  <a:pt x="0" y="21061"/>
                  <a:pt x="0" y="20558"/>
                </a:cubicBezTo>
                <a:cubicBezTo>
                  <a:pt x="0" y="1006"/>
                  <a:pt x="0" y="1006"/>
                  <a:pt x="0" y="1006"/>
                </a:cubicBezTo>
                <a:cubicBezTo>
                  <a:pt x="0" y="252"/>
                  <a:pt x="252" y="0"/>
                  <a:pt x="1006" y="0"/>
                </a:cubicBezTo>
                <a:cubicBezTo>
                  <a:pt x="20594" y="0"/>
                  <a:pt x="20594" y="0"/>
                  <a:pt x="20594" y="0"/>
                </a:cubicBezTo>
                <a:cubicBezTo>
                  <a:pt x="21097" y="0"/>
                  <a:pt x="21600" y="252"/>
                  <a:pt x="21600" y="1006"/>
                </a:cubicBezTo>
                <a:cubicBezTo>
                  <a:pt x="21600" y="20558"/>
                  <a:pt x="21600" y="20558"/>
                  <a:pt x="21600" y="20558"/>
                </a:cubicBezTo>
                <a:cubicBezTo>
                  <a:pt x="21600" y="21061"/>
                  <a:pt x="21097" y="21600"/>
                  <a:pt x="20594" y="21600"/>
                </a:cubicBezTo>
                <a:close/>
                <a:moveTo>
                  <a:pt x="19551" y="2013"/>
                </a:moveTo>
                <a:cubicBezTo>
                  <a:pt x="2049" y="2013"/>
                  <a:pt x="2049" y="2013"/>
                  <a:pt x="2049" y="2013"/>
                </a:cubicBezTo>
                <a:cubicBezTo>
                  <a:pt x="2049" y="19551"/>
                  <a:pt x="2049" y="19551"/>
                  <a:pt x="2049" y="19551"/>
                </a:cubicBezTo>
                <a:cubicBezTo>
                  <a:pt x="19551" y="19551"/>
                  <a:pt x="19551" y="19551"/>
                  <a:pt x="19551" y="19551"/>
                </a:cubicBezTo>
                <a:lnTo>
                  <a:pt x="19551" y="2013"/>
                </a:lnTo>
                <a:close/>
                <a:moveTo>
                  <a:pt x="4061" y="14484"/>
                </a:moveTo>
                <a:cubicBezTo>
                  <a:pt x="6110" y="14484"/>
                  <a:pt x="6110" y="14484"/>
                  <a:pt x="6110" y="14484"/>
                </a:cubicBezTo>
                <a:cubicBezTo>
                  <a:pt x="6613" y="14484"/>
                  <a:pt x="7116" y="14987"/>
                  <a:pt x="7116" y="15490"/>
                </a:cubicBezTo>
                <a:cubicBezTo>
                  <a:pt x="7116" y="17503"/>
                  <a:pt x="7116" y="17503"/>
                  <a:pt x="7116" y="17503"/>
                </a:cubicBezTo>
                <a:cubicBezTo>
                  <a:pt x="7116" y="18042"/>
                  <a:pt x="6613" y="18545"/>
                  <a:pt x="6110" y="18545"/>
                </a:cubicBezTo>
                <a:cubicBezTo>
                  <a:pt x="4061" y="18545"/>
                  <a:pt x="4061" y="18545"/>
                  <a:pt x="4061" y="18545"/>
                </a:cubicBezTo>
                <a:cubicBezTo>
                  <a:pt x="3306" y="18545"/>
                  <a:pt x="3055" y="18042"/>
                  <a:pt x="3055" y="17503"/>
                </a:cubicBezTo>
                <a:cubicBezTo>
                  <a:pt x="3055" y="15490"/>
                  <a:pt x="3055" y="15490"/>
                  <a:pt x="3055" y="15490"/>
                </a:cubicBezTo>
                <a:cubicBezTo>
                  <a:pt x="3055" y="14987"/>
                  <a:pt x="3306" y="14484"/>
                  <a:pt x="4061" y="14484"/>
                </a:cubicBezTo>
                <a:close/>
                <a:moveTo>
                  <a:pt x="9668" y="5319"/>
                </a:moveTo>
                <a:cubicBezTo>
                  <a:pt x="11681" y="5319"/>
                  <a:pt x="11681" y="5319"/>
                  <a:pt x="11681" y="5319"/>
                </a:cubicBezTo>
                <a:cubicBezTo>
                  <a:pt x="12435" y="5319"/>
                  <a:pt x="12687" y="5822"/>
                  <a:pt x="12687" y="6325"/>
                </a:cubicBezTo>
                <a:cubicBezTo>
                  <a:pt x="12687" y="17503"/>
                  <a:pt x="12687" y="17503"/>
                  <a:pt x="12687" y="17503"/>
                </a:cubicBezTo>
                <a:cubicBezTo>
                  <a:pt x="12687" y="18042"/>
                  <a:pt x="12435" y="18545"/>
                  <a:pt x="11681" y="18545"/>
                </a:cubicBezTo>
                <a:cubicBezTo>
                  <a:pt x="9668" y="18545"/>
                  <a:pt x="9668" y="18545"/>
                  <a:pt x="9668" y="18545"/>
                </a:cubicBezTo>
                <a:cubicBezTo>
                  <a:pt x="9165" y="18545"/>
                  <a:pt x="8626" y="18042"/>
                  <a:pt x="8626" y="17503"/>
                </a:cubicBezTo>
                <a:cubicBezTo>
                  <a:pt x="8626" y="6325"/>
                  <a:pt x="8626" y="6325"/>
                  <a:pt x="8626" y="6325"/>
                </a:cubicBezTo>
                <a:cubicBezTo>
                  <a:pt x="8626" y="5822"/>
                  <a:pt x="9165" y="5319"/>
                  <a:pt x="9668" y="5319"/>
                </a:cubicBezTo>
                <a:close/>
                <a:moveTo>
                  <a:pt x="15490" y="9380"/>
                </a:moveTo>
                <a:cubicBezTo>
                  <a:pt x="17539" y="9380"/>
                  <a:pt x="17539" y="9380"/>
                  <a:pt x="17539" y="9380"/>
                </a:cubicBezTo>
                <a:cubicBezTo>
                  <a:pt x="18042" y="9380"/>
                  <a:pt x="18545" y="9919"/>
                  <a:pt x="18545" y="10423"/>
                </a:cubicBezTo>
                <a:cubicBezTo>
                  <a:pt x="18545" y="17503"/>
                  <a:pt x="18545" y="17503"/>
                  <a:pt x="18545" y="17503"/>
                </a:cubicBezTo>
                <a:cubicBezTo>
                  <a:pt x="18545" y="18042"/>
                  <a:pt x="18042" y="18545"/>
                  <a:pt x="17539" y="18545"/>
                </a:cubicBezTo>
                <a:cubicBezTo>
                  <a:pt x="15490" y="18545"/>
                  <a:pt x="15490" y="18545"/>
                  <a:pt x="15490" y="18545"/>
                </a:cubicBezTo>
                <a:cubicBezTo>
                  <a:pt x="14987" y="18545"/>
                  <a:pt x="14484" y="18042"/>
                  <a:pt x="14484" y="17503"/>
                </a:cubicBezTo>
                <a:cubicBezTo>
                  <a:pt x="14484" y="10423"/>
                  <a:pt x="14484" y="10423"/>
                  <a:pt x="14484" y="10423"/>
                </a:cubicBezTo>
                <a:cubicBezTo>
                  <a:pt x="14484" y="9919"/>
                  <a:pt x="14987" y="9380"/>
                  <a:pt x="15490" y="9380"/>
                </a:cubicBezTo>
                <a:close/>
              </a:path>
            </a:pathLst>
          </a:custGeom>
          <a:solidFill>
            <a:srgbClr val="69A35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5147945" y="4009390"/>
            <a:ext cx="2237105" cy="1051560"/>
          </a:xfrm>
          <a:prstGeom prst="rect">
            <a:avLst/>
          </a:prstGeom>
          <a:noFill/>
        </p:spPr>
        <p:txBody>
          <a:bodyPr wrap="square" lIns="90000" tIns="46800" rIns="90000" bIns="0" anchor="b" anchorCtr="1">
            <a:normAutofit lnSpcReduction="10000"/>
          </a:bodyPr>
          <a:p>
            <a:pPr algn="l">
              <a:lnSpc>
                <a:spcPct val="120000"/>
              </a:lnSpc>
            </a:pP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3. 开环电压放大倍数 </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A</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ud</a:t>
            </a: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泪滴形 5"/>
          <p:cNvSpPr/>
          <p:nvPr>
            <p:custDataLst>
              <p:tags r:id="rId7"/>
            </p:custDataLst>
          </p:nvPr>
        </p:nvSpPr>
        <p:spPr>
          <a:xfrm>
            <a:off x="5531776" y="2516726"/>
            <a:ext cx="1128449" cy="1143455"/>
          </a:xfrm>
          <a:prstGeom prst="teardrop">
            <a:avLst/>
          </a:prstGeom>
          <a:solidFill>
            <a:srgbClr val="1AA3AA">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8"/>
            </p:custDataLst>
          </p:nvPr>
        </p:nvCxnSpPr>
        <p:spPr>
          <a:xfrm>
            <a:off x="6096001" y="3650563"/>
            <a:ext cx="0" cy="340772"/>
          </a:xfrm>
          <a:prstGeom prst="line">
            <a:avLst/>
          </a:prstGeom>
          <a:ln w="12700" cap="flat" cmpd="sng" algn="ctr">
            <a:solidFill>
              <a:srgbClr val="1AA3AA">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16" name="椭圆 15"/>
          <p:cNvSpPr/>
          <p:nvPr>
            <p:custDataLst>
              <p:tags r:id="rId9"/>
            </p:custDataLst>
          </p:nvPr>
        </p:nvSpPr>
        <p:spPr>
          <a:xfrm>
            <a:off x="5737473" y="271473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任意多边形 21"/>
          <p:cNvSpPr/>
          <p:nvPr>
            <p:custDataLst>
              <p:tags r:id="rId10"/>
            </p:custDataLst>
          </p:nvPr>
        </p:nvSpPr>
        <p:spPr bwMode="auto">
          <a:xfrm>
            <a:off x="5954619" y="2934768"/>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70" y="21600"/>
                </a:moveTo>
                <a:cubicBezTo>
                  <a:pt x="995" y="21600"/>
                  <a:pt x="995" y="21600"/>
                  <a:pt x="995" y="21600"/>
                </a:cubicBezTo>
                <a:cubicBezTo>
                  <a:pt x="497" y="21600"/>
                  <a:pt x="0" y="21061"/>
                  <a:pt x="0" y="20558"/>
                </a:cubicBezTo>
                <a:cubicBezTo>
                  <a:pt x="0" y="1006"/>
                  <a:pt x="0" y="1006"/>
                  <a:pt x="0" y="1006"/>
                </a:cubicBezTo>
                <a:cubicBezTo>
                  <a:pt x="0" y="252"/>
                  <a:pt x="497" y="0"/>
                  <a:pt x="995" y="0"/>
                </a:cubicBezTo>
                <a:cubicBezTo>
                  <a:pt x="20570" y="0"/>
                  <a:pt x="20570" y="0"/>
                  <a:pt x="20570" y="0"/>
                </a:cubicBezTo>
                <a:cubicBezTo>
                  <a:pt x="21103" y="0"/>
                  <a:pt x="21600" y="252"/>
                  <a:pt x="21600" y="1006"/>
                </a:cubicBezTo>
                <a:cubicBezTo>
                  <a:pt x="21600" y="20558"/>
                  <a:pt x="21600" y="20558"/>
                  <a:pt x="21600" y="20558"/>
                </a:cubicBezTo>
                <a:cubicBezTo>
                  <a:pt x="21600" y="21061"/>
                  <a:pt x="21103" y="21600"/>
                  <a:pt x="20570" y="21600"/>
                </a:cubicBezTo>
                <a:close/>
                <a:moveTo>
                  <a:pt x="19575" y="2013"/>
                </a:moveTo>
                <a:cubicBezTo>
                  <a:pt x="1989" y="2013"/>
                  <a:pt x="1989" y="2013"/>
                  <a:pt x="1989" y="2013"/>
                </a:cubicBezTo>
                <a:cubicBezTo>
                  <a:pt x="1989" y="19551"/>
                  <a:pt x="1989" y="19551"/>
                  <a:pt x="1989" y="19551"/>
                </a:cubicBezTo>
                <a:cubicBezTo>
                  <a:pt x="19575" y="19551"/>
                  <a:pt x="19575" y="19551"/>
                  <a:pt x="19575" y="19551"/>
                </a:cubicBezTo>
                <a:lnTo>
                  <a:pt x="19575" y="2013"/>
                </a:lnTo>
                <a:close/>
                <a:moveTo>
                  <a:pt x="3517" y="10926"/>
                </a:moveTo>
                <a:cubicBezTo>
                  <a:pt x="6288" y="9129"/>
                  <a:pt x="6288" y="9129"/>
                  <a:pt x="6288" y="9129"/>
                </a:cubicBezTo>
                <a:cubicBezTo>
                  <a:pt x="6537" y="9129"/>
                  <a:pt x="6537" y="9129"/>
                  <a:pt x="6786" y="9129"/>
                </a:cubicBezTo>
                <a:cubicBezTo>
                  <a:pt x="7034" y="9129"/>
                  <a:pt x="7283" y="9129"/>
                  <a:pt x="7283" y="9129"/>
                </a:cubicBezTo>
                <a:cubicBezTo>
                  <a:pt x="11795" y="12184"/>
                  <a:pt x="11795" y="12184"/>
                  <a:pt x="11795" y="12184"/>
                </a:cubicBezTo>
                <a:cubicBezTo>
                  <a:pt x="16804" y="8626"/>
                  <a:pt x="16804" y="8626"/>
                  <a:pt x="16804" y="8626"/>
                </a:cubicBezTo>
                <a:cubicBezTo>
                  <a:pt x="17053" y="8374"/>
                  <a:pt x="17337" y="8374"/>
                  <a:pt x="17586" y="8374"/>
                </a:cubicBezTo>
                <a:cubicBezTo>
                  <a:pt x="18083" y="8374"/>
                  <a:pt x="18580" y="8877"/>
                  <a:pt x="18580" y="9380"/>
                </a:cubicBezTo>
                <a:cubicBezTo>
                  <a:pt x="18580" y="9632"/>
                  <a:pt x="18332" y="10171"/>
                  <a:pt x="18083" y="10171"/>
                </a:cubicBezTo>
                <a:cubicBezTo>
                  <a:pt x="12292" y="14232"/>
                  <a:pt x="12292" y="14232"/>
                  <a:pt x="12292" y="14232"/>
                </a:cubicBezTo>
                <a:cubicBezTo>
                  <a:pt x="12292" y="14484"/>
                  <a:pt x="12043" y="14484"/>
                  <a:pt x="11795" y="14484"/>
                </a:cubicBezTo>
                <a:cubicBezTo>
                  <a:pt x="11546" y="14484"/>
                  <a:pt x="11297" y="14484"/>
                  <a:pt x="11297" y="14232"/>
                </a:cubicBezTo>
                <a:cubicBezTo>
                  <a:pt x="6786" y="11177"/>
                  <a:pt x="6786" y="11177"/>
                  <a:pt x="6786" y="11177"/>
                </a:cubicBezTo>
                <a:cubicBezTo>
                  <a:pt x="4761" y="12687"/>
                  <a:pt x="4761" y="12687"/>
                  <a:pt x="4761" y="12687"/>
                </a:cubicBezTo>
                <a:cubicBezTo>
                  <a:pt x="4512" y="12687"/>
                  <a:pt x="4263" y="12687"/>
                  <a:pt x="4014" y="12687"/>
                </a:cubicBezTo>
                <a:cubicBezTo>
                  <a:pt x="3517" y="12687"/>
                  <a:pt x="3020" y="12435"/>
                  <a:pt x="3020" y="11681"/>
                </a:cubicBezTo>
                <a:cubicBezTo>
                  <a:pt x="3020" y="11429"/>
                  <a:pt x="3268" y="11177"/>
                  <a:pt x="3517" y="10926"/>
                </a:cubicBezTo>
                <a:close/>
              </a:path>
            </a:pathLst>
          </a:custGeom>
          <a:solidFill>
            <a:srgbClr val="1AA3AA">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1"/>
            </p:custDataLst>
          </p:nvPr>
        </p:nvSpPr>
        <p:spPr>
          <a:xfrm>
            <a:off x="1172210" y="4010025"/>
            <a:ext cx="1896110" cy="796290"/>
          </a:xfrm>
          <a:prstGeom prst="rect">
            <a:avLst/>
          </a:prstGeom>
          <a:noFill/>
        </p:spPr>
        <p:txBody>
          <a:bodyPr wrap="square" lIns="90000" tIns="46800" rIns="90000" bIns="0" anchor="b" anchorCtr="1">
            <a:normAutofit/>
          </a:bodyPr>
          <a:p>
            <a:pPr algn="l">
              <a:lnSpc>
                <a:spcPct val="120000"/>
              </a:lnSpc>
            </a:pP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1. 输入失调电压</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 U</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IO</a:t>
            </a:r>
            <a:r>
              <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泪滴形 20"/>
          <p:cNvSpPr/>
          <p:nvPr>
            <p:custDataLst>
              <p:tags r:id="rId12"/>
            </p:custDataLst>
          </p:nvPr>
        </p:nvSpPr>
        <p:spPr>
          <a:xfrm>
            <a:off x="1555970" y="2516128"/>
            <a:ext cx="1128449" cy="11434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3"/>
            </p:custDataLst>
          </p:nvPr>
        </p:nvCxnSpPr>
        <p:spPr>
          <a:xfrm>
            <a:off x="2130175" y="3651960"/>
            <a:ext cx="0" cy="340772"/>
          </a:xfrm>
          <a:prstGeom prst="line">
            <a:avLst/>
          </a:prstGeom>
          <a:ln w="12700" cap="flat" cmpd="sng" algn="ctr">
            <a:solidFill>
              <a:srgbClr val="1F74AD">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3" name="椭圆 22"/>
          <p:cNvSpPr/>
          <p:nvPr>
            <p:custDataLst>
              <p:tags r:id="rId14"/>
            </p:custDataLst>
          </p:nvPr>
        </p:nvSpPr>
        <p:spPr>
          <a:xfrm>
            <a:off x="1760461" y="2711866"/>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4" name="任意多边形 17"/>
          <p:cNvSpPr/>
          <p:nvPr>
            <p:custDataLst>
              <p:tags r:id="rId15"/>
            </p:custDataLst>
          </p:nvPr>
        </p:nvSpPr>
        <p:spPr bwMode="auto">
          <a:xfrm>
            <a:off x="1977607" y="2931900"/>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96" y="7511"/>
                </a:moveTo>
                <a:cubicBezTo>
                  <a:pt x="12456" y="14725"/>
                  <a:pt x="12456" y="14725"/>
                  <a:pt x="12456" y="14725"/>
                </a:cubicBezTo>
                <a:cubicBezTo>
                  <a:pt x="12204" y="14725"/>
                  <a:pt x="11952" y="15022"/>
                  <a:pt x="11700" y="15022"/>
                </a:cubicBezTo>
                <a:cubicBezTo>
                  <a:pt x="11700" y="15022"/>
                  <a:pt x="11448" y="14725"/>
                  <a:pt x="11196" y="14725"/>
                </a:cubicBezTo>
                <a:cubicBezTo>
                  <a:pt x="6588" y="11118"/>
                  <a:pt x="6588" y="11118"/>
                  <a:pt x="6588" y="11118"/>
                </a:cubicBezTo>
                <a:cubicBezTo>
                  <a:pt x="2016" y="14386"/>
                  <a:pt x="2016" y="14386"/>
                  <a:pt x="2016" y="14386"/>
                </a:cubicBezTo>
                <a:cubicBezTo>
                  <a:pt x="2016" y="19181"/>
                  <a:pt x="2016" y="19181"/>
                  <a:pt x="2016" y="19181"/>
                </a:cubicBezTo>
                <a:cubicBezTo>
                  <a:pt x="20592" y="19181"/>
                  <a:pt x="20592" y="19181"/>
                  <a:pt x="20592" y="19181"/>
                </a:cubicBezTo>
                <a:cubicBezTo>
                  <a:pt x="21096" y="19181"/>
                  <a:pt x="21600" y="19818"/>
                  <a:pt x="21600" y="20412"/>
                </a:cubicBezTo>
                <a:cubicBezTo>
                  <a:pt x="21600" y="21303"/>
                  <a:pt x="21096" y="21600"/>
                  <a:pt x="20592" y="21600"/>
                </a:cubicBezTo>
                <a:cubicBezTo>
                  <a:pt x="1008" y="21600"/>
                  <a:pt x="1008" y="21600"/>
                  <a:pt x="1008" y="21600"/>
                </a:cubicBezTo>
                <a:cubicBezTo>
                  <a:pt x="252" y="21600"/>
                  <a:pt x="0" y="21303"/>
                  <a:pt x="0" y="20412"/>
                </a:cubicBezTo>
                <a:cubicBezTo>
                  <a:pt x="0" y="1188"/>
                  <a:pt x="0" y="1188"/>
                  <a:pt x="0" y="1188"/>
                </a:cubicBezTo>
                <a:cubicBezTo>
                  <a:pt x="0" y="594"/>
                  <a:pt x="252" y="0"/>
                  <a:pt x="1008" y="0"/>
                </a:cubicBezTo>
                <a:cubicBezTo>
                  <a:pt x="1512" y="0"/>
                  <a:pt x="2016" y="594"/>
                  <a:pt x="2016" y="1188"/>
                </a:cubicBezTo>
                <a:cubicBezTo>
                  <a:pt x="2016" y="11712"/>
                  <a:pt x="2016" y="11712"/>
                  <a:pt x="2016" y="11712"/>
                </a:cubicBezTo>
                <a:cubicBezTo>
                  <a:pt x="6084" y="8699"/>
                  <a:pt x="6084" y="8699"/>
                  <a:pt x="6084" y="8699"/>
                </a:cubicBezTo>
                <a:cubicBezTo>
                  <a:pt x="6336" y="8699"/>
                  <a:pt x="6588" y="8402"/>
                  <a:pt x="6588" y="8402"/>
                </a:cubicBezTo>
                <a:cubicBezTo>
                  <a:pt x="6876" y="8402"/>
                  <a:pt x="7128" y="8699"/>
                  <a:pt x="7380" y="8699"/>
                </a:cubicBezTo>
                <a:cubicBezTo>
                  <a:pt x="11700" y="12306"/>
                  <a:pt x="11700" y="12306"/>
                  <a:pt x="11700" y="12306"/>
                </a:cubicBezTo>
                <a:cubicBezTo>
                  <a:pt x="20088" y="5389"/>
                  <a:pt x="20088" y="5389"/>
                  <a:pt x="20088" y="5389"/>
                </a:cubicBezTo>
                <a:cubicBezTo>
                  <a:pt x="20088" y="5389"/>
                  <a:pt x="20340" y="5389"/>
                  <a:pt x="20592" y="5389"/>
                </a:cubicBezTo>
                <a:cubicBezTo>
                  <a:pt x="21096" y="5389"/>
                  <a:pt x="21600" y="5686"/>
                  <a:pt x="21600" y="6620"/>
                </a:cubicBezTo>
                <a:cubicBezTo>
                  <a:pt x="21600" y="6917"/>
                  <a:pt x="21348" y="7214"/>
                  <a:pt x="21096" y="7511"/>
                </a:cubicBezTo>
              </a:path>
            </a:pathLst>
          </a:custGeom>
          <a:solidFill>
            <a:srgbClr val="1F74AD"/>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3068320" y="4123055"/>
            <a:ext cx="2080260" cy="937895"/>
          </a:xfrm>
          <a:prstGeom prst="rect">
            <a:avLst/>
          </a:prstGeom>
          <a:noFill/>
        </p:spPr>
        <p:txBody>
          <a:bodyPr wrap="square" lIns="90000" tIns="46800" rIns="90000" bIns="0" anchor="b" anchorCtr="1"/>
          <a:p>
            <a:pPr algn="l">
              <a:lnSpc>
                <a:spcPct val="120000"/>
              </a:lnSpc>
            </a:pP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2. 输入失调电流 </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IO</a:t>
            </a: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泪滴形 26"/>
          <p:cNvSpPr/>
          <p:nvPr>
            <p:custDataLst>
              <p:tags r:id="rId17"/>
            </p:custDataLst>
          </p:nvPr>
        </p:nvSpPr>
        <p:spPr>
          <a:xfrm>
            <a:off x="3543873" y="2516726"/>
            <a:ext cx="1128449" cy="1143455"/>
          </a:xfrm>
          <a:prstGeom prst="teardrop">
            <a:avLst/>
          </a:prstGeom>
          <a:solidFill>
            <a:srgbClr val="3498DB">
              <a:lumMod val="10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8"/>
            </p:custDataLst>
          </p:nvPr>
        </p:nvCxnSpPr>
        <p:spPr>
          <a:xfrm>
            <a:off x="4080894" y="3650563"/>
            <a:ext cx="0" cy="340772"/>
          </a:xfrm>
          <a:prstGeom prst="line">
            <a:avLst/>
          </a:prstGeom>
          <a:ln w="12700" cap="flat" cmpd="sng" algn="ctr">
            <a:solidFill>
              <a:srgbClr val="3498DB">
                <a:lumMod val="100000"/>
              </a:srgbClr>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29" name="椭圆 28"/>
          <p:cNvSpPr/>
          <p:nvPr>
            <p:custDataLst>
              <p:tags r:id="rId19"/>
            </p:custDataLst>
          </p:nvPr>
        </p:nvSpPr>
        <p:spPr>
          <a:xfrm>
            <a:off x="3727536" y="271246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0" name="任意多边形 13"/>
          <p:cNvSpPr/>
          <p:nvPr>
            <p:custDataLst>
              <p:tags r:id="rId20"/>
            </p:custDataLst>
          </p:nvPr>
        </p:nvSpPr>
        <p:spPr bwMode="auto">
          <a:xfrm>
            <a:off x="3944682" y="2932498"/>
            <a:ext cx="312762" cy="3169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932" y="9632"/>
                </a:moveTo>
                <a:cubicBezTo>
                  <a:pt x="11932" y="0"/>
                  <a:pt x="11932" y="0"/>
                  <a:pt x="11932" y="0"/>
                </a:cubicBezTo>
                <a:cubicBezTo>
                  <a:pt x="17287" y="0"/>
                  <a:pt x="21600" y="4313"/>
                  <a:pt x="21600" y="9632"/>
                </a:cubicBezTo>
                <a:lnTo>
                  <a:pt x="11932" y="9632"/>
                </a:lnTo>
                <a:close/>
                <a:moveTo>
                  <a:pt x="9919" y="21600"/>
                </a:moveTo>
                <a:cubicBezTo>
                  <a:pt x="4313" y="21600"/>
                  <a:pt x="0" y="17251"/>
                  <a:pt x="0" y="11681"/>
                </a:cubicBezTo>
                <a:cubicBezTo>
                  <a:pt x="0" y="6325"/>
                  <a:pt x="4313" y="2013"/>
                  <a:pt x="9919" y="2013"/>
                </a:cubicBezTo>
                <a:cubicBezTo>
                  <a:pt x="9919" y="11681"/>
                  <a:pt x="9919" y="11681"/>
                  <a:pt x="9919" y="11681"/>
                </a:cubicBezTo>
                <a:cubicBezTo>
                  <a:pt x="19551" y="11681"/>
                  <a:pt x="19551" y="11681"/>
                  <a:pt x="19551" y="11681"/>
                </a:cubicBezTo>
                <a:cubicBezTo>
                  <a:pt x="19551" y="17251"/>
                  <a:pt x="15239" y="21600"/>
                  <a:pt x="9919" y="21600"/>
                </a:cubicBezTo>
                <a:close/>
              </a:path>
            </a:pathLst>
          </a:custGeom>
          <a:solidFill>
            <a:srgbClr val="3498DB">
              <a:lumMod val="100000"/>
            </a:srgbClr>
          </a:solidFill>
          <a:ln>
            <a:noFill/>
          </a:ln>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1"/>
            </p:custDataLst>
          </p:nvPr>
        </p:nvSpPr>
        <p:spPr>
          <a:xfrm>
            <a:off x="9307195" y="4165600"/>
            <a:ext cx="1713230" cy="895350"/>
          </a:xfrm>
          <a:prstGeom prst="rect">
            <a:avLst/>
          </a:prstGeom>
          <a:noFill/>
        </p:spPr>
        <p:txBody>
          <a:bodyPr wrap="square" lIns="90000" tIns="46800" rIns="90000" bIns="0" anchor="b" anchorCtr="1"/>
          <a:p>
            <a:pPr algn="l">
              <a:lnSpc>
                <a:spcPct val="120000"/>
              </a:lnSpc>
            </a:pP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5. 共模抑制比 </a:t>
            </a:r>
            <a:r>
              <a:rPr lang="zh-CN" altLang="en-US" spc="3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K</a:t>
            </a:r>
            <a:r>
              <a:rPr lang="zh-CN" altLang="en-US" spc="300" baseline="-25000">
                <a:solidFill>
                  <a:srgbClr val="000000">
                    <a:lumMod val="75000"/>
                    <a:lumOff val="25000"/>
                  </a:srgbClr>
                </a:solidFill>
                <a:latin typeface="BodoniPS" panose="02070603060706090303" charset="0"/>
                <a:ea typeface="微软雅黑" panose="020B0503020204020204" charset="-122"/>
                <a:cs typeface="BodoniPS" panose="02070603060706090303" charset="0"/>
                <a:sym typeface="Arial" panose="020B0604020202020204" pitchFamily="34" charset="0"/>
              </a:rPr>
              <a:t>CMR</a:t>
            </a:r>
            <a:r>
              <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泪滴形 39"/>
          <p:cNvSpPr/>
          <p:nvPr>
            <p:custDataLst>
              <p:tags r:id="rId22"/>
            </p:custDataLst>
          </p:nvPr>
        </p:nvSpPr>
        <p:spPr>
          <a:xfrm>
            <a:off x="9507582" y="2516726"/>
            <a:ext cx="1128449" cy="114345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41" name="直接连接符 40"/>
          <p:cNvCxnSpPr/>
          <p:nvPr>
            <p:custDataLst>
              <p:tags r:id="rId23"/>
            </p:custDataLst>
          </p:nvPr>
        </p:nvCxnSpPr>
        <p:spPr>
          <a:xfrm>
            <a:off x="10071807" y="3650563"/>
            <a:ext cx="0" cy="340772"/>
          </a:xfrm>
          <a:prstGeom prst="line">
            <a:avLst/>
          </a:prstGeom>
          <a:ln w="12700" cap="flat" cmpd="sng" algn="ctr">
            <a:solidFill>
              <a:srgbClr val="9BBB59"/>
            </a:solidFill>
            <a:prstDash val="solid"/>
            <a:miter lim="800000"/>
            <a:headEnd type="none" w="med" len="med"/>
            <a:tailEnd type="none" w="med" len="med"/>
          </a:ln>
        </p:spPr>
        <p:style>
          <a:lnRef idx="1">
            <a:srgbClr val="1F74AD"/>
          </a:lnRef>
          <a:fillRef idx="0">
            <a:srgbClr val="1F74AD"/>
          </a:fillRef>
          <a:effectRef idx="0">
            <a:srgbClr val="1F74AD"/>
          </a:effectRef>
          <a:fontRef idx="minor">
            <a:srgbClr val="000000"/>
          </a:fontRef>
        </p:style>
      </p:cxnSp>
      <p:sp>
        <p:nvSpPr>
          <p:cNvPr id="42" name="椭圆 41"/>
          <p:cNvSpPr/>
          <p:nvPr>
            <p:custDataLst>
              <p:tags r:id="rId24"/>
            </p:custDataLst>
          </p:nvPr>
        </p:nvSpPr>
        <p:spPr>
          <a:xfrm>
            <a:off x="9713279" y="2714734"/>
            <a:ext cx="747054" cy="756988"/>
          </a:xfrm>
          <a:prstGeom prst="ellipse">
            <a:avLst/>
          </a:prstGeom>
          <a:solidFill>
            <a:sysClr val="window" lastClr="FFFFFF"/>
          </a:solidFill>
          <a:ln>
            <a:noFill/>
          </a:ln>
          <a:effectLst>
            <a:outerShdw blurRad="38100" dist="38100" algn="ctr" rotWithShape="0">
              <a:srgbClr val="000000">
                <a:alpha val="0"/>
              </a:srgbClr>
            </a:outerShdw>
          </a:effectLst>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8" name="任意多边形: 形状 47"/>
          <p:cNvSpPr/>
          <p:nvPr>
            <p:custDataLst>
              <p:tags r:id="rId25"/>
            </p:custDataLst>
          </p:nvPr>
        </p:nvSpPr>
        <p:spPr bwMode="auto">
          <a:xfrm>
            <a:off x="9860598" y="2854745"/>
            <a:ext cx="452416" cy="476967"/>
          </a:xfrm>
          <a:custGeom>
            <a:avLst/>
            <a:gdLst>
              <a:gd name="connsiteX0" fmla="*/ 1365678 w 2901883"/>
              <a:gd name="connsiteY0" fmla="*/ 667968 h 3059361"/>
              <a:gd name="connsiteX1" fmla="*/ 1365678 w 2901883"/>
              <a:gd name="connsiteY1" fmla="*/ 1616077 h 3059361"/>
              <a:gd name="connsiteX2" fmla="*/ 2297864 w 2901883"/>
              <a:gd name="connsiteY2" fmla="*/ 1616077 h 3059361"/>
              <a:gd name="connsiteX3" fmla="*/ 1365678 w 2901883"/>
              <a:gd name="connsiteY3" fmla="*/ 2588801 h 3059361"/>
              <a:gd name="connsiteX4" fmla="*/ 405717 w 2901883"/>
              <a:gd name="connsiteY4" fmla="*/ 1616077 h 3059361"/>
              <a:gd name="connsiteX5" fmla="*/ 1365678 w 2901883"/>
              <a:gd name="connsiteY5" fmla="*/ 667968 h 3059361"/>
              <a:gd name="connsiteX6" fmla="*/ 1560497 w 2901883"/>
              <a:gd name="connsiteY6" fmla="*/ 470560 h 3059361"/>
              <a:gd name="connsiteX7" fmla="*/ 2496166 w 2901883"/>
              <a:gd name="connsiteY7" fmla="*/ 1415139 h 3059361"/>
              <a:gd name="connsiteX8" fmla="*/ 1560497 w 2901883"/>
              <a:gd name="connsiteY8" fmla="*/ 1415139 h 3059361"/>
              <a:gd name="connsiteX9" fmla="*/ 1560497 w 2901883"/>
              <a:gd name="connsiteY9" fmla="*/ 470560 h 3059361"/>
              <a:gd name="connsiteX10" fmla="*/ 0 w 2901883"/>
              <a:gd name="connsiteY10" fmla="*/ 0 h 3059361"/>
              <a:gd name="connsiteX11" fmla="*/ 247586 w 2901883"/>
              <a:gd name="connsiteY11" fmla="*/ 0 h 3059361"/>
              <a:gd name="connsiteX12" fmla="*/ 247586 w 2901883"/>
              <a:gd name="connsiteY12" fmla="*/ 2811775 h 3059361"/>
              <a:gd name="connsiteX13" fmla="*/ 2901883 w 2901883"/>
              <a:gd name="connsiteY13" fmla="*/ 2811775 h 3059361"/>
              <a:gd name="connsiteX14" fmla="*/ 2901883 w 2901883"/>
              <a:gd name="connsiteY14" fmla="*/ 3059361 h 3059361"/>
              <a:gd name="connsiteX15" fmla="*/ 12257 w 2901883"/>
              <a:gd name="connsiteY15" fmla="*/ 3059361 h 3059361"/>
              <a:gd name="connsiteX16" fmla="*/ 12257 w 2901883"/>
              <a:gd name="connsiteY16" fmla="*/ 3054505 h 3059361"/>
              <a:gd name="connsiteX17" fmla="*/ 0 w 2901883"/>
              <a:gd name="connsiteY17" fmla="*/ 3054505 h 305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1883" h="3059361">
                <a:moveTo>
                  <a:pt x="1365678" y="667968"/>
                </a:moveTo>
                <a:cubicBezTo>
                  <a:pt x="1365678" y="1616077"/>
                  <a:pt x="1365678" y="1616077"/>
                  <a:pt x="1365678" y="1616077"/>
                </a:cubicBezTo>
                <a:cubicBezTo>
                  <a:pt x="2297864" y="1616077"/>
                  <a:pt x="2297864" y="1616077"/>
                  <a:pt x="2297864" y="1616077"/>
                </a:cubicBezTo>
                <a:cubicBezTo>
                  <a:pt x="2297864" y="2162309"/>
                  <a:pt x="1880548" y="2588801"/>
                  <a:pt x="1365678" y="2588801"/>
                </a:cubicBezTo>
                <a:cubicBezTo>
                  <a:pt x="823130" y="2588801"/>
                  <a:pt x="405717" y="2162309"/>
                  <a:pt x="405717" y="1616077"/>
                </a:cubicBezTo>
                <a:cubicBezTo>
                  <a:pt x="405717" y="1090832"/>
                  <a:pt x="823130" y="667968"/>
                  <a:pt x="1365678" y="667968"/>
                </a:cubicBezTo>
                <a:close/>
                <a:moveTo>
                  <a:pt x="1560497" y="470560"/>
                </a:moveTo>
                <a:cubicBezTo>
                  <a:pt x="2078754" y="470560"/>
                  <a:pt x="2496166" y="893522"/>
                  <a:pt x="2496166" y="1415139"/>
                </a:cubicBezTo>
                <a:lnTo>
                  <a:pt x="1560497" y="1415139"/>
                </a:lnTo>
                <a:cubicBezTo>
                  <a:pt x="1560497" y="470560"/>
                  <a:pt x="1560497" y="470560"/>
                  <a:pt x="1560497" y="470560"/>
                </a:cubicBezTo>
                <a:close/>
                <a:moveTo>
                  <a:pt x="0" y="0"/>
                </a:moveTo>
                <a:lnTo>
                  <a:pt x="247586" y="0"/>
                </a:lnTo>
                <a:lnTo>
                  <a:pt x="247586" y="2811775"/>
                </a:lnTo>
                <a:lnTo>
                  <a:pt x="2901883" y="2811775"/>
                </a:lnTo>
                <a:lnTo>
                  <a:pt x="2901883" y="3059361"/>
                </a:lnTo>
                <a:lnTo>
                  <a:pt x="12257" y="3059361"/>
                </a:lnTo>
                <a:lnTo>
                  <a:pt x="12257" y="3054505"/>
                </a:lnTo>
                <a:lnTo>
                  <a:pt x="0" y="3054505"/>
                </a:lnTo>
                <a:close/>
              </a:path>
            </a:pathLst>
          </a:custGeom>
          <a:solidFill>
            <a:srgbClr val="9BBB59"/>
          </a:solidFill>
          <a:ln>
            <a:noFill/>
          </a:ln>
          <a:effectLst/>
        </p:spPr>
        <p:txBody>
          <a:bodyPr wrap="square" anchor="ctr">
            <a:no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一、认识集成运算放大器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742315" y="1466850"/>
            <a:ext cx="6180455" cy="424624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（三）集成运算放大器的理想模型</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理想模型。</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在分析集成运算放大器构成的应用电路时，一般是把集成运算放大器视为理想的（将集成运算放大器的各项技术指标理想化），其图形符号如图 6.5.4 所示。</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2. 理想运算放大器的两个分析依据。</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根据以上的理想化条件，当运放工作在线性状态（线性区）时，即输出电压随输入电压成比例变化，可推导出以下两个重要结论。</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7697470" y="2244725"/>
            <a:ext cx="3524250" cy="2276475"/>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custDataLst>
              <p:tags r:id="rId1"/>
            </p:custDataLst>
          </p:nvPr>
        </p:nvSpPr>
        <p:spPr>
          <a:xfrm rot="18900000">
            <a:off x="6071235" y="187134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6374765" y="190055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6929745" y="335761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7528887" y="385541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5"/>
            </p:custDataLst>
          </p:nvPr>
        </p:nvSpPr>
        <p:spPr>
          <a:xfrm rot="11700000">
            <a:off x="5212148" y="335761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5257969" y="387670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7"/>
            </p:custDataLst>
          </p:nvPr>
        </p:nvSpPr>
        <p:spPr>
          <a:xfrm>
            <a:off x="5882005" y="267906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6078220" y="287464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6220460" y="301752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6418580" y="322326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1"/>
            </p:custDataLst>
          </p:nvPr>
        </p:nvSpPr>
        <p:spPr bwMode="auto">
          <a:xfrm>
            <a:off x="8721725" y="3641725"/>
            <a:ext cx="2826385" cy="112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（二）加法运算电路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1. 反相加法运算电路。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2. 同相加法运算电路。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8" name="文本框 77"/>
          <p:cNvSpPr txBox="1"/>
          <p:nvPr>
            <p:custDataLst>
              <p:tags r:id="rId12"/>
            </p:custDataLst>
          </p:nvPr>
        </p:nvSpPr>
        <p:spPr bwMode="auto">
          <a:xfrm>
            <a:off x="879475" y="3773170"/>
            <a:ext cx="3898900" cy="227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（三）积分运算电路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电容 C 接在输出端和反相输入端之间，与 R 一起构成负反馈电路，输入信号通过电阻 R 加在反相输入端上，同相输入端通过电阻 R</a:t>
            </a:r>
            <a:r>
              <a:rPr lang="zh-CN" altLang="en-US" b="1" spc="300" baseline="-25000">
                <a:solidFill>
                  <a:srgbClr val="000000">
                    <a:lumMod val="75000"/>
                    <a:lumOff val="25000"/>
                  </a:srgbClr>
                </a:solidFill>
                <a:latin typeface="微软雅黑" panose="020B0503020204020204" charset="-122"/>
                <a:ea typeface="微软雅黑" panose="020B0503020204020204" charset="-122"/>
              </a:rPr>
              <a:t>p</a:t>
            </a:r>
            <a:r>
              <a:rPr lang="zh-CN" altLang="en-US" b="1" spc="300">
                <a:solidFill>
                  <a:srgbClr val="000000">
                    <a:lumMod val="75000"/>
                    <a:lumOff val="25000"/>
                  </a:srgbClr>
                </a:solidFill>
                <a:latin typeface="微软雅黑" panose="020B0503020204020204" charset="-122"/>
                <a:ea typeface="微软雅黑" panose="020B0503020204020204" charset="-122"/>
              </a:rPr>
              <a:t> 接地。</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80" name="文本框 79"/>
          <p:cNvSpPr txBox="1"/>
          <p:nvPr>
            <p:custDataLst>
              <p:tags r:id="rId13"/>
            </p:custDataLst>
          </p:nvPr>
        </p:nvSpPr>
        <p:spPr bwMode="auto">
          <a:xfrm>
            <a:off x="1163320" y="2221230"/>
            <a:ext cx="3924935" cy="100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（一）比例运算电路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a:p>
            <a:pPr>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1. 反相输入比例运算电路。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a:p>
            <a:pPr>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2. 同相输入比例运算电路。</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2" name="文本框 1"/>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779145" y="1059180"/>
            <a:ext cx="10640060" cy="563118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（一）比例运算电路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反相输入比例运算电路。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电路如图 6.5.5 所示。输入信号</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 ui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通过电阻</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加在反相输入端上，同相输入端通过电阻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p</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接地，</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构成反馈电路。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根据运放工作在线性区的两条分析依据可知</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式中的负号表示输出电压与输入电压相位相反。当 </a:t>
            </a:r>
            <a:r>
              <a:rPr lang="zh-CN" altLang="en-US" sz="1600" b="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lang="zh-CN" altLang="en-US" sz="1600" b="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lang="en-US" altLang="zh-CN" sz="1600" b="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a:t>
            </a:r>
            <a:r>
              <a:rPr lang="zh-CN" altLang="en-US" sz="1600" b="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lang="zh-CN" altLang="en-US" sz="1600" b="0" baseline="-25000" noProof="0" dirty="0">
                <a:ln>
                  <a:noFill/>
                </a:ln>
                <a:solidFill>
                  <a:prstClr val="black">
                    <a:lumMod val="85000"/>
                    <a:lumOff val="15000"/>
                  </a:prstClr>
                </a:solidFill>
                <a:effectLst/>
                <a:uLnTx/>
                <a:uFillTx/>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时，</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o=</a:t>
            </a:r>
            <a:r>
              <a:rPr kumimoji="0" lang="en-US" altLang="zh-CN" sz="1600" b="0" i="0" u="none" strike="noStrike" kern="1200" cap="none" spc="300" normalizeH="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cs typeface="微软雅黑" panose="020B0503020204020204" charset="-122"/>
                <a:sym typeface="+mn-lt"/>
              </a:rPr>
              <a:t>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，即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方正宋三简体" panose="03000509000000000000" charset="-122"/>
                <a:ea typeface="方正宋三简体" panose="03000509000000000000" charset="-122"/>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 −1 ，该电路就成了反相器。</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3394710" y="3048000"/>
            <a:ext cx="6181725" cy="2656205"/>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779145" y="1059180"/>
            <a:ext cx="10640060" cy="526224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2. 同相输入比例运算电路。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电路如图 6.5.6 所示。输入信号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通过电阻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p</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加在同相输入端上，反相输入端通过电阻</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 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接地，</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方正宋三简体" panose="03000509000000000000" charset="-122"/>
                <a:ea typeface="方正宋三简体" panose="03000509000000000000" charset="-122"/>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ea typeface="方正宋三简体" panose="03000509000000000000" charset="-122"/>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ea typeface="方正宋三简体" panose="03000509000000000000" charset="-122"/>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构成反馈电路。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根据运放工作在线性区的两条分析依据可知</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输出电压与输入电压同相。当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=∞或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方正宋三简体" panose="03000509000000000000" charset="-122"/>
                <a:ea typeface="方正宋三简体" panose="03000509000000000000" charset="-122"/>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=0 时，</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o</a:t>
            </a:r>
            <a:r>
              <a:rPr kumimoji="0" lang="en-US" altLang="zh-CN"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，即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方正宋三简体" panose="03000509000000000000" charset="-122"/>
                <a:ea typeface="方正宋三简体" panose="03000509000000000000" charset="-122"/>
                <a:cs typeface="BodoniPS" panose="02070603060706090303" charset="0"/>
                <a:sym typeface="+mn-lt"/>
              </a:rPr>
              <a:t>f</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=1 ，这时输出电压跟随输入电压作相同的变化，称为电压跟随器。</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3447415" y="2897505"/>
            <a:ext cx="5938520" cy="262572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半导体器件是现代电子技术的重要组成部分，更是组成各种电子、集成电路和分立元件电路的基础，而二极管是直流稳压电源中整流电路的核心元件。半导体的概念及特点、PN 结的形成与特性、二极管与 PN 结的关系、二极管的结构与特性等内容，是认识、学习、应用二极管的基础。</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779145" y="1059180"/>
            <a:ext cx="10640060" cy="563118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（二）加法运算电路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反相加法运算电路。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在反相输入比例运算电路的反相输入端加上若干个输入信号电压，就可以对多个输入信号实现代数相加运算。图 6.5.7 是具有两个输入信号的反相加法运算电路。根据运算放大器工作在线性区的两个结论分析可知</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可见输出电压与两个输入电压之间是一种反相输入加法运算关系。这一运算关系可以推广到有更多个输入信号的情况。平衡电阻 R′ </a:t>
            </a:r>
            <a:r>
              <a:rPr kumimoji="0" lang="en-US" altLang="zh-CN"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1</a:t>
            </a:r>
            <a:r>
              <a:rPr kumimoji="0" lang="en-US" altLang="zh-CN" sz="1600" b="0" i="1"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2</a:t>
            </a:r>
            <a:r>
              <a:rPr lang="en-US" altLang="zh-CN" sz="1600" b="0" i="1" noProof="0" dirty="0">
                <a:ln>
                  <a:noFill/>
                </a:ln>
                <a:solidFill>
                  <a:prstClr val="black">
                    <a:lumMod val="85000"/>
                    <a:lumOff val="15000"/>
                  </a:prstClr>
                </a:solidFill>
                <a:effectLst/>
                <a:uLnTx/>
                <a:uFillTx/>
                <a:cs typeface="微软雅黑" panose="020B0503020204020204" charset="-122"/>
                <a:sym typeface="+mn-lt"/>
              </a:rPr>
              <a:t>∥</a:t>
            </a:r>
            <a:r>
              <a:rPr lang="en-US" altLang="zh-CN" sz="1600" b="0" i="1"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lang="en-US" altLang="zh-CN" sz="1600" b="0" i="1"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3</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3312795" y="2997200"/>
            <a:ext cx="6528435" cy="266700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0" name="文本框 19"/>
          <p:cNvSpPr txBox="1"/>
          <p:nvPr/>
        </p:nvSpPr>
        <p:spPr>
          <a:xfrm>
            <a:off x="837565" y="1964690"/>
            <a:ext cx="3555365" cy="304609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2. 同相加法运算电路。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在同相输入比例运算电路的同相输入端加上若干个输入信号电压，就可以对多个输入信号实现代数相加运算。图 6.5.8 是具有两个输入信号的同相加法运算电路。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对图 6.5.8 分析可知</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4954270" y="1150620"/>
            <a:ext cx="6399530" cy="5107305"/>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7" name="组合 6"/>
          <p:cNvGrpSpPr/>
          <p:nvPr/>
        </p:nvGrpSpPr>
        <p:grpSpPr>
          <a:xfrm>
            <a:off x="1097280" y="1165225"/>
            <a:ext cx="10505440" cy="4939665"/>
            <a:chOff x="1728" y="1650"/>
            <a:chExt cx="16544" cy="7779"/>
          </a:xfrm>
        </p:grpSpPr>
        <p:sp>
          <p:nvSpPr>
            <p:cNvPr id="20" name="文本框 19"/>
            <p:cNvSpPr txBox="1"/>
            <p:nvPr/>
          </p:nvSpPr>
          <p:spPr>
            <a:xfrm>
              <a:off x="1728" y="5524"/>
              <a:ext cx="16544" cy="247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（三）积分运算电路</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电路如图 6.5.9 所示。电容</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C</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接在输出端和反相输入端之间，与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一起构成负反馈电路，输入信号通过电阻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 </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加在反相输入端上，同相输入端通过电阻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R</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p</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接地。</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由于反相输入端虚地，且 </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en-US" altLang="zh-CN"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a:t>
              </a:r>
              <a:r>
                <a:rPr kumimoji="0" lang="en-US" altLang="zh-CN"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=0</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，由图 6.5.9 可得</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5614" y="1650"/>
              <a:ext cx="8235" cy="3750"/>
            </a:xfrm>
            <a:prstGeom prst="rect">
              <a:avLst/>
            </a:prstGeom>
          </p:spPr>
        </p:pic>
        <p:pic>
          <p:nvPicPr>
            <p:cNvPr id="6" name="图片 5"/>
            <p:cNvPicPr>
              <a:picLocks noChangeAspect="1"/>
            </p:cNvPicPr>
            <p:nvPr/>
          </p:nvPicPr>
          <p:blipFill>
            <a:blip r:embed="rId2"/>
            <a:stretch>
              <a:fillRect/>
            </a:stretch>
          </p:blipFill>
          <p:spPr>
            <a:xfrm>
              <a:off x="7036" y="8395"/>
              <a:ext cx="5100" cy="1035"/>
            </a:xfrm>
            <a:prstGeom prst="rect">
              <a:avLst/>
            </a:prstGeom>
          </p:spPr>
        </p:pic>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585845" y="302895"/>
            <a:ext cx="5800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二、应用集成运算放大器</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文本框 19"/>
          <p:cNvSpPr txBox="1"/>
          <p:nvPr/>
        </p:nvSpPr>
        <p:spPr>
          <a:xfrm>
            <a:off x="912495" y="1135380"/>
            <a:ext cx="10505440" cy="156845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可得</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输出电压与输入电压对时间的积分成正比。</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R="0" lvl="0" indent="0" algn="just" defTabSz="914400" rtl="0" fontAlgn="auto">
              <a:lnSpc>
                <a:spcPct val="150000"/>
              </a:lnSpc>
              <a:spcBef>
                <a:spcPts val="0"/>
              </a:spcBef>
              <a:spcAft>
                <a:spcPts val="0"/>
              </a:spcAft>
              <a:buClrTx/>
              <a:buSzTx/>
              <a:buFontTx/>
              <a:buNone/>
              <a:defRPr/>
            </a:pP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若 </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u</a:t>
            </a:r>
            <a:r>
              <a:rPr kumimoji="0" lang="zh-CN" altLang="en-US" sz="1600" b="0" i="0" u="none" strike="noStrike" kern="1200" cap="none" spc="300" normalizeH="0" baseline="-2500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i</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 为恒定电压</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BodoniPS" panose="02070603060706090303" charset="0"/>
                <a:cs typeface="BodoniPS" panose="02070603060706090303" charset="0"/>
                <a:sym typeface="+mn-lt"/>
              </a:rPr>
              <a:t> U</a:t>
            </a:r>
            <a:r>
              <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，输出电压为</a:t>
            </a:r>
            <a:endParaRPr kumimoji="0" lang="zh-CN" altLang="en-US" sz="16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4521200" y="1402715"/>
            <a:ext cx="1657350" cy="495300"/>
          </a:xfrm>
          <a:prstGeom prst="rect">
            <a:avLst/>
          </a:prstGeom>
        </p:spPr>
      </p:pic>
      <p:pic>
        <p:nvPicPr>
          <p:cNvPr id="8" name="图片 7"/>
          <p:cNvPicPr>
            <a:picLocks noChangeAspect="1"/>
          </p:cNvPicPr>
          <p:nvPr/>
        </p:nvPicPr>
        <p:blipFill>
          <a:blip r:embed="rId2"/>
          <a:stretch>
            <a:fillRect/>
          </a:stretch>
        </p:blipFill>
        <p:spPr>
          <a:xfrm>
            <a:off x="2435225" y="2952750"/>
            <a:ext cx="7320915" cy="342265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9" name="泪滴形 68"/>
          <p:cNvSpPr/>
          <p:nvPr>
            <p:custDataLst>
              <p:tags r:id="rId1"/>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5"/>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7"/>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1"/>
            </p:custDataLst>
          </p:nvPr>
        </p:nvSpPr>
        <p:spPr bwMode="auto">
          <a:xfrm>
            <a:off x="8315325" y="3303905"/>
            <a:ext cx="2870835" cy="94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2. 会判断二极管的工作状态。</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8" name="文本框 77"/>
          <p:cNvSpPr txBox="1"/>
          <p:nvPr>
            <p:custDataLst>
              <p:tags r:id="rId12"/>
            </p:custDataLst>
          </p:nvPr>
        </p:nvSpPr>
        <p:spPr bwMode="auto">
          <a:xfrm>
            <a:off x="637540" y="3545840"/>
            <a:ext cx="3082925" cy="104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3. 会画二极管的伏安特性曲线。</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80" name="文本框 79"/>
          <p:cNvSpPr txBox="1"/>
          <p:nvPr>
            <p:custDataLst>
              <p:tags r:id="rId13"/>
            </p:custDataLst>
          </p:nvPr>
        </p:nvSpPr>
        <p:spPr bwMode="auto">
          <a:xfrm>
            <a:off x="637540" y="1609090"/>
            <a:ext cx="417449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1. 会绘制普通二极管和特殊二极管的符号。</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440430" y="302895"/>
            <a:ext cx="57658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一、半导体的基础知识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custDataLst>
              <p:tags r:id="rId1"/>
            </p:custDataLst>
          </p:nvPr>
        </p:nvSpPr>
        <p:spPr>
          <a:xfrm>
            <a:off x="1077935" y="1822592"/>
            <a:ext cx="7870695" cy="948085"/>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2"/>
            </p:custDataLst>
          </p:nvPr>
        </p:nvSpPr>
        <p:spPr>
          <a:xfrm>
            <a:off x="8769608" y="1830847"/>
            <a:ext cx="2119545" cy="948085"/>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3"/>
            </p:custDataLst>
          </p:nvPr>
        </p:nvSpPr>
        <p:spPr>
          <a:xfrm rot="16200000">
            <a:off x="8153717" y="2154783"/>
            <a:ext cx="948087" cy="283703"/>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640706" y="1834865"/>
            <a:ext cx="2247425" cy="923186"/>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（一）半导体的结构分析</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711444" y="1818005"/>
            <a:ext cx="6773950" cy="957416"/>
          </a:xfrm>
          <a:prstGeom prst="rect">
            <a:avLst/>
          </a:prstGeom>
          <a:noFill/>
        </p:spPr>
        <p:txBody>
          <a:bodyPr wrap="square" rtlCol="0" anchor="ctr">
            <a:noAutofit/>
          </a:bodyPr>
          <a:p>
            <a:pPr marL="0" marR="0" lvl="0" indent="0" algn="just"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自然界中不同的物质，由于其原子结构不同，因而导电能力也各不相同。根据导电能力的强弱，可以把物质分成导体、半导体和绝缘体三大类。</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6"/>
            </p:custDataLst>
          </p:nvPr>
        </p:nvSpPr>
        <p:spPr>
          <a:xfrm>
            <a:off x="1077935" y="3398348"/>
            <a:ext cx="7870695" cy="948085"/>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7"/>
            </p:custDataLst>
          </p:nvPr>
        </p:nvSpPr>
        <p:spPr>
          <a:xfrm>
            <a:off x="8769608" y="3406603"/>
            <a:ext cx="2119545" cy="94808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8"/>
            </p:custDataLst>
          </p:nvPr>
        </p:nvSpPr>
        <p:spPr>
          <a:xfrm rot="16200000">
            <a:off x="8153717" y="3730540"/>
            <a:ext cx="948087" cy="28370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9"/>
            </p:custDataLst>
          </p:nvPr>
        </p:nvSpPr>
        <p:spPr>
          <a:xfrm>
            <a:off x="8686143" y="3393428"/>
            <a:ext cx="2201955" cy="930339"/>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（二）本征半</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导体</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0"/>
            </p:custDataLst>
          </p:nvPr>
        </p:nvSpPr>
        <p:spPr>
          <a:xfrm>
            <a:off x="1711444" y="3393604"/>
            <a:ext cx="6773950" cy="957416"/>
          </a:xfrm>
          <a:prstGeom prst="rect">
            <a:avLst/>
          </a:prstGeom>
          <a:noFill/>
        </p:spPr>
        <p:txBody>
          <a:bodyPr wrap="square" rtlCol="0" anchor="ctr">
            <a:normAutofit lnSpcReduction="10000"/>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本征半导体是一种纯净的半导体晶体。当本征半导体的温度升高或受到光线照射时，其共价键中的价电子就从外界获得能量。</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custDataLst>
              <p:tags r:id="rId11"/>
            </p:custDataLst>
          </p:nvPr>
        </p:nvSpPr>
        <p:spPr>
          <a:xfrm>
            <a:off x="1204935" y="4978228"/>
            <a:ext cx="7870695" cy="948085"/>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Rectangle 9"/>
          <p:cNvSpPr/>
          <p:nvPr>
            <p:custDataLst>
              <p:tags r:id="rId12"/>
            </p:custDataLst>
          </p:nvPr>
        </p:nvSpPr>
        <p:spPr>
          <a:xfrm>
            <a:off x="8896608" y="4986483"/>
            <a:ext cx="2119545" cy="94808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Isosceles Triangle 12"/>
          <p:cNvSpPr/>
          <p:nvPr>
            <p:custDataLst>
              <p:tags r:id="rId13"/>
            </p:custDataLst>
          </p:nvPr>
        </p:nvSpPr>
        <p:spPr>
          <a:xfrm rot="16200000">
            <a:off x="8280717" y="5310420"/>
            <a:ext cx="948087" cy="28370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14"/>
            </p:custDataLst>
          </p:nvPr>
        </p:nvSpPr>
        <p:spPr>
          <a:xfrm>
            <a:off x="1838444" y="4973484"/>
            <a:ext cx="6773950" cy="957416"/>
          </a:xfrm>
          <a:prstGeom prst="rect">
            <a:avLst/>
          </a:prstGeom>
          <a:noFill/>
        </p:spPr>
        <p:txBody>
          <a:bodyPr wrap="square" rtlCol="0" anchor="ctr">
            <a:normAutofit lnSpcReduction="10000"/>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1. N 型半导体。</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2. P 型半导体。</a:t>
            </a:r>
            <a:r>
              <a:rPr kumimoji="0" lang="en-US" altLang="zh-CN"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   </a:t>
            </a:r>
            <a:endParaRPr kumimoji="0" lang="en-US" altLang="zh-CN"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5"/>
            </p:custDataLst>
          </p:nvPr>
        </p:nvSpPr>
        <p:spPr>
          <a:xfrm>
            <a:off x="8813778" y="5003788"/>
            <a:ext cx="2201955" cy="930339"/>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（三）掺杂半</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导体</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38755" y="396875"/>
            <a:ext cx="73120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二、PN 结的形成及其特性</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custDataLst>
              <p:tags r:id="rId1"/>
            </p:custDataLst>
          </p:nvPr>
        </p:nvSpPr>
        <p:spPr>
          <a:xfrm>
            <a:off x="1012367" y="2336775"/>
            <a:ext cx="8221087" cy="990292"/>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2"/>
            </p:custDataLst>
          </p:nvPr>
        </p:nvSpPr>
        <p:spPr>
          <a:xfrm>
            <a:off x="9046461" y="2336775"/>
            <a:ext cx="2213904" cy="990292"/>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3"/>
            </p:custDataLst>
          </p:nvPr>
        </p:nvSpPr>
        <p:spPr>
          <a:xfrm rot="16200000">
            <a:off x="8403152" y="2683755"/>
            <a:ext cx="990294" cy="296333"/>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911821" y="2349594"/>
            <a:ext cx="2347477" cy="964285"/>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（一）PN 结的形成</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674079" y="2331984"/>
            <a:ext cx="7075516" cy="1000039"/>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当 P 型半导体和 N 型半导体通过一定的工艺结合在一起时，由于 P 型半导体的空穴浓度高，电子浓度低，而 N 型半导体的电子浓度高，空穴浓度低，所以交界面附近两侧的载流子形成了浓度差。</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6"/>
            </p:custDataLst>
          </p:nvPr>
        </p:nvSpPr>
        <p:spPr>
          <a:xfrm>
            <a:off x="1012367" y="3982682"/>
            <a:ext cx="8221087" cy="990292"/>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7"/>
            </p:custDataLst>
          </p:nvPr>
        </p:nvSpPr>
        <p:spPr>
          <a:xfrm>
            <a:off x="9046461" y="3982682"/>
            <a:ext cx="2213904" cy="990292"/>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8"/>
            </p:custDataLst>
          </p:nvPr>
        </p:nvSpPr>
        <p:spPr>
          <a:xfrm rot="16200000">
            <a:off x="8403152" y="4329662"/>
            <a:ext cx="990294" cy="29633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9"/>
            </p:custDataLst>
          </p:nvPr>
        </p:nvSpPr>
        <p:spPr>
          <a:xfrm>
            <a:off x="9046832" y="3992134"/>
            <a:ext cx="2299983" cy="971756"/>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（二）PN 结的特性</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0"/>
            </p:custDataLst>
          </p:nvPr>
        </p:nvSpPr>
        <p:spPr>
          <a:xfrm>
            <a:off x="1674079" y="3977726"/>
            <a:ext cx="7075516" cy="1000039"/>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PN 结在正向偏置时，处于导通状态，电流可顺利流过；而在反向偏置时，处于截止状态，阻止电流通过。这就说明：PN 结具有单向导电性，这是 PN 结的基本特性。</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38755" y="396875"/>
            <a:ext cx="73120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三、二极管的结构和类型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custDataLst>
              <p:tags r:id="rId1"/>
            </p:custDataLst>
          </p:nvPr>
        </p:nvSpPr>
        <p:spPr>
          <a:xfrm>
            <a:off x="1012367" y="2336775"/>
            <a:ext cx="8221087" cy="990292"/>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2"/>
            </p:custDataLst>
          </p:nvPr>
        </p:nvSpPr>
        <p:spPr>
          <a:xfrm>
            <a:off x="9046461" y="2336775"/>
            <a:ext cx="2213904" cy="990292"/>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3"/>
            </p:custDataLst>
          </p:nvPr>
        </p:nvSpPr>
        <p:spPr>
          <a:xfrm rot="16200000">
            <a:off x="8403152" y="2683755"/>
            <a:ext cx="990294" cy="296333"/>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911821" y="2349594"/>
            <a:ext cx="2347477" cy="964285"/>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（一）二极管的</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结构</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5"/>
            </p:custDataLst>
          </p:nvPr>
        </p:nvSpPr>
        <p:spPr>
          <a:xfrm>
            <a:off x="1674079" y="2331984"/>
            <a:ext cx="7075516" cy="1000039"/>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lang="zh-CN" altLang="en-US" sz="16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二极管是将 PN 结加上（电极）引出线和管壳构成的，所以二极管的核心结构就是 PN 结。P 型半导体一侧的引出线称为阳极或正极，N 型半导体一侧的引出线称为阴极或负极。</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6"/>
            </p:custDataLst>
          </p:nvPr>
        </p:nvSpPr>
        <p:spPr>
          <a:xfrm>
            <a:off x="1012367" y="3982682"/>
            <a:ext cx="8221087" cy="990292"/>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7"/>
            </p:custDataLst>
          </p:nvPr>
        </p:nvSpPr>
        <p:spPr>
          <a:xfrm>
            <a:off x="9046461" y="3982682"/>
            <a:ext cx="2213904" cy="990292"/>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8"/>
            </p:custDataLst>
          </p:nvPr>
        </p:nvSpPr>
        <p:spPr>
          <a:xfrm rot="16200000">
            <a:off x="8403152" y="4329662"/>
            <a:ext cx="990294" cy="29633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9"/>
            </p:custDataLst>
          </p:nvPr>
        </p:nvSpPr>
        <p:spPr>
          <a:xfrm>
            <a:off x="9046832" y="3992134"/>
            <a:ext cx="2299983" cy="971756"/>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（二）二极管的类型</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0"/>
            </p:custDataLst>
          </p:nvPr>
        </p:nvSpPr>
        <p:spPr>
          <a:xfrm>
            <a:off x="1674079" y="3977726"/>
            <a:ext cx="7075516" cy="1000039"/>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常见的二极管类型有以下几种。（1）按材料分为硅二极管和锗二极管。（2）按 PN 结面积分为点接触型、面接触型和平面型。（3）按功能分为整流、稳压、发光、光电、检波、激光和变容二极管等。</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31235"/>
  <p:tag name="KSO_WM_SPECIAL_SOURCE" val="bdnull"/>
  <p:tag name="KSO_WM_SLIDE_ID" val="custom20231235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22*359"/>
  <p:tag name="KSO_WM_SLIDE_POSITION" val="49*90"/>
  <p:tag name="KSO_WM_TAG_VERSION" val="3.0"/>
  <p:tag name="KSO_WM_SLIDE_LAYOUT" val="a_b_d_f"/>
  <p:tag name="KSO_WM_SLIDE_LAYOUT_CNT" val="1_1_1_2"/>
</p:tagLst>
</file>

<file path=ppt/tags/tag101.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1*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 name="KSO_WM_DIAGRAM_VIRTUALLY_FRAME" val="{&quot;height&quot;:364.0454330708661,&quot;left&quot;:3.4,&quot;top&quot;:141.77732283464564,&quot;width&quot;:960}"/>
</p:tagLst>
</file>

<file path=ppt/tags/tag111.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DIAGRAM_VIRTUALLY_FRAME" val="{&quot;height&quot;:364.0454330708661,&quot;left&quot;:3.4,&quot;top&quot;:141.77732283464564,&quot;width&quot;:96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1*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64.0454330708661,&quot;left&quot;:3.4,&quot;top&quot;:141.77732283464564,&quot;width&quot;:96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1*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64.0454330708661,&quot;left&quot;:3.4,&quot;top&quot;:141.77732283464564,&quot;width&quot;:96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1*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DIAGRAM_VIRTUALLY_FRAME" val="{&quot;height&quot;:364.0454330708661,&quot;left&quot;:3.4,&quot;top&quot;:141.77732283464564,&quot;width&quot;:960}"/>
</p:tagLst>
</file>

<file path=ppt/tags/tag115.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1*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64.0454330708661,&quot;left&quot;:3.4,&quot;top&quot;:141.77732283464564,&quot;width&quot;:960}"/>
</p:tagLst>
</file>

<file path=ppt/tags/tag11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1*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 name="KSO_WM_DIAGRAM_VIRTUALLY_FRAME" val="{&quot;height&quot;:364.0454330708661,&quot;left&quot;:3.4,&quot;top&quot;:141.77732283464564,&quot;width&quot;:96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1*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64.0454330708661,&quot;left&quot;:3.4,&quot;top&quot;:141.77732283464564,&quot;width&quot;:96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1*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64.0454330708661,&quot;left&quot;:3.4,&quot;top&quot;:141.77732283464564,&quot;width&quot;:96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1*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DIAGRAM_VIRTUALLY_FRAME" val="{&quot;height&quot;:364.0454330708661,&quot;left&quot;:3.4,&quot;top&quot;:141.77732283464564,&quot;width&quot;:960}"/>
</p:tagLst>
</file>

<file path=ppt/tags/tag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120.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1*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64.0454330708661,&quot;left&quot;:3.4,&quot;top&quot;:141.77732283464564,&quot;width&quot;:960}"/>
</p:tagLst>
</file>

<file path=ppt/tags/tag12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331.85,&quot;left&quot;:82.3,&quot;top&quot;:136.15,&quot;width&quot;:823.45}"/>
</p:tagLst>
</file>

<file path=ppt/tags/tag127.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2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2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13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7.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31.85,&quot;left&quot;:82.3,&quot;top&quot;:136.15,&quot;width&quot;:823.45}"/>
</p:tagLst>
</file>

<file path=ppt/tags/tag138.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3*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31.85,&quot;left&quot;:82.3,&quot;top&quot;:136.15,&quot;width&quot;:823.45}"/>
</p:tagLst>
</file>

<file path=ppt/tags/tag139.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3*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31.85,&quot;left&quot;:82.3,&quot;top&quot;:136.15,&quot;width&quot;:823.45}"/>
</p:tagLst>
</file>

<file path=ppt/tags/tag14.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140.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3*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31.85,&quot;left&quot;:82.3,&quot;top&quot;:136.15,&quot;width&quot;:823.4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85_5*m_h_i*1_1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4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85_5*m_h_f*1_1_1"/>
  <p:tag name="KSO_WM_TEMPLATE_CATEGORY" val="diagram"/>
  <p:tag name="KSO_WM_TEMPLATE_INDEX" val="160485"/>
  <p:tag name="KSO_WM_UNIT_LAYERLEVEL" val="1_1_1"/>
  <p:tag name="KSO_WM_TAG_VERSION" val="1.0"/>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85_5*m_h_i*1_1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85_5*m_h_i*1_2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4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85_5*m_h_f*1_2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85_5*m_h_i*1_2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85_5*m_h_i*1_3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4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85_5*m_h_f*1_3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85_5*m_h_i*1_3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85_5*m_h_i*1_4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51.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85_5*m_h_f*1_4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85_5*m_h_i*1_4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85_5*m_h_i*1_5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54.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85_5*m_h_f*1_5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485_5*m_h_i*1_5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6.34637795275586,&quot;left&quot;:91.49220472440945,&quot;top&quot;:123.5351968503937,&quot;width&quot;:778.2591338582677}"/>
</p:tagLst>
</file>

<file path=ppt/tags/tag156.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85_5*m_h_f*1_1_1"/>
  <p:tag name="KSO_WM_TEMPLATE_CATEGORY" val="diagram"/>
  <p:tag name="KSO_WM_TEMPLATE_INDEX" val="160485"/>
  <p:tag name="KSO_WM_UNIT_LAYERLEVEL" val="1_1_1"/>
  <p:tag name="KSO_WM_TAG_VERSION" val="1.0"/>
  <p:tag name="KSO_WM_UNIT_PRESET_TEXT" val="单击此处添加文本具体内容"/>
  <p:tag name="KSO_WM_UNIT_TEXT_FILL_FORE_SCHEMECOLOR_INDEX" val="14"/>
  <p:tag name="KSO_WM_UNIT_TEXT_FILL_TYPE" val="1"/>
  <p:tag name="KSO_WM_DIAGRAM_VIRTUALLY_FRAME" val="{&quot;height&quot;:366.34637795275586,&quot;left&quot;:91.49220472440945,&quot;top&quot;:123.5351968503937,&quot;width&quot;:778.2591338582677}"/>
</p:tagLst>
</file>

<file path=ppt/tags/tag157.xml><?xml version="1.0" encoding="utf-8"?>
<p:tagLst xmlns:p="http://schemas.openxmlformats.org/presentationml/2006/main">
  <p:tag name="KSO_WM_MEDIACOVER_FLAG" val="1"/>
  <p:tag name="KSO_WM_UNIT_MEDIACOVER_BTN_STATE" val="1"/>
  <p:tag name="KSO_WM_UNIT_MEDIACOVER_BTNRECT" val="0*0*0*0"/>
</p:tagLst>
</file>

<file path=ppt/tags/tag158.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166.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167.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9_3*l_h_f*1_3_1"/>
  <p:tag name="KSO_WM_TEMPLATE_CATEGORY" val="diagram"/>
  <p:tag name="KSO_WM_TEMPLATE_INDEX" val="20231299"/>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1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9_3*l_h_f*1_2_1"/>
  <p:tag name="KSO_WM_TEMPLATE_CATEGORY" val="diagram"/>
  <p:tag name="KSO_WM_TEMPLATE_INDEX" val="20231299"/>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gradient&quot;:[{&quot;brightness&quot;:0,&quot;colorType&quot;:1,&quot;foreColorIndex&quot;:6,&quot;pos&quot;:0,&quot;transparency&quot;:0},{&quot;brightness&quot;:0,&quot;colorType&quot;:1,&quot;foreColorIndex&quot;:6,&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169.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9_3*l_h_f*1_1_1"/>
  <p:tag name="KSO_WM_TEMPLATE_CATEGORY" val="diagram"/>
  <p:tag name="KSO_WM_TEMPLATE_INDEX" val="20231299"/>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gradient&quot;:[{&quot;brightness&quot;:0,&quot;colorType&quot;:1,&quot;foreColorIndex&quot;:5,&quot;pos&quot;:0,&quot;transparency&quot;:0},{&quot;brightness&quot;:0,&quot;colorType&quot;:1,&quot;foreColorIndex&quot;:5,&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9_3*l_h_i*1_3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9_3*l_h_i*1_2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type&quot;:0},&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6"/>
  <p:tag name="KSO_WM_UNIT_USESOURCEFORMAT_APPLY" val="1"/>
</p:tagLst>
</file>

<file path=ppt/tags/tag1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299_3*l_h_f*1_4_1"/>
  <p:tag name="KSO_WM_TEMPLATE_CATEGORY" val="diagram"/>
  <p:tag name="KSO_WM_TEMPLATE_INDEX" val="20231299"/>
  <p:tag name="KSO_WM_UNIT_LAYERLEVEL" val="1_1_1"/>
  <p:tag name="KSO_WM_TAG_VERSION" val="3.0"/>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gradient&quot;:[{&quot;brightness&quot;:0,&quot;colorType&quot;:1,&quot;foreColorIndex&quot;:6,&quot;pos&quot;:0,&quot;transparency&quot;:0},{&quot;brightness&quot;:0,&quot;colorType&quot;:1,&quot;foreColorIndex&quot;:6,&quot;pos&quot;:1,&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DIAGRAM_COLOR_TRICK" val="2"/>
  <p:tag name="KSO_WM_UNIT_TEXT_TYPE" val="1"/>
  <p:tag name="KSO_WM_UNIT_PRESET_TEXT" val="单击此处输入你的正文，文字是您思想的提炼"/>
  <p:tag name="KSO_WM_UNIT_FILL_TYPE" val="3"/>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9_3*l_h_i*1_1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type&quot;:0},&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5"/>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299_3*l_h_i*1_4_1"/>
  <p:tag name="KSO_WM_TEMPLATE_CATEGORY" val="diagram"/>
  <p:tag name="KSO_WM_TEMPLATE_INDEX" val="20231299"/>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55.25,&quot;left&quot;:48.33496062992126,&quot;top&quot;:178.40188976377948,&quot;width&quot;:863.3551181102363}"/>
  <p:tag name="KSO_WM_DIAGRAM_COLOR_MATCH_VALUE" val="{&quot;shape&quot;:{&quot;fill&quot;:{&quot;type&quot;:0},&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SHADOW_SCHEMECOLOR_INDEX" val="6"/>
  <p:tag name="KSO_WM_UNIT_USESOURCEFORMAT_APPLY" val="1"/>
</p:tagLst>
</file>

<file path=ppt/tags/tag175.xml><?xml version="1.0" encoding="utf-8"?>
<p:tagLst xmlns:p="http://schemas.openxmlformats.org/presentationml/2006/main">
  <p:tag name="KSO_WM_CHIP_INFOS" val="{&quot;name&quot;:&quot;Slide5&quot;,&quot;width&quot;:395.8,&quot;height&quot;:510.267,&quot;tags&quot;:{&quot;style&quot;:[&quot;简约&quot;],&quot;coloring&quot;:[&quot;多彩色&quot;]},&quot;slide_type&quot;:[&quot;text&quot;],&quot;type&quot;:&quot;diagram&quot;,&quot;match_code&quot;:&quot;l(h(f)h(f)h(f)h(f)h(f))&quot;,&quot;adjust_rule&quot;:{&quot;width_max&quot;:474.96,&quot;width_min&quot;:316.64,&quot;height_max&quot;:612.32,&quot;height_min&quot;:408.213},&quot;fill_rule&quot;:{&quot;fill_mode&quot;:&quot;adaptive&quot;,&quot;fill_align&quot;:&quot;cm&quot;},&quot;adapt_layouttype&quot;:[&quot;leftright&quot;,&quot;navigation&quot;],&quot;zoom_adjust&quot;:20}"/>
  <p:tag name="KSO_WM_CHIP_XID" val="5e72d6780bf9d44aae6d4d20"/>
  <p:tag name="KSO_WM_SLIDE_ID" val="diagram20231299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63.33*254.013"/>
  <p:tag name="KSO_WM_SLIDE_POSITION" val="48.335*178.993"/>
  <p:tag name="KSO_WM_DIAGRAM_GROUP_CODE" val="l1-1"/>
  <p:tag name="KSO_WM_SLIDE_DIAGTYPE" val="l"/>
  <p:tag name="KSO_WM_TAG_VERSION" val="3.0"/>
  <p:tag name="KSO_WM_BEAUTIFY_FLAG" val="#wm#"/>
  <p:tag name="KSO_WM_TEMPLATE_CATEGORY" val="diagram"/>
  <p:tag name="KSO_WM_TEMPLATE_INDEX" val="20231299"/>
  <p:tag name="KSO_WM_SLIDE_LAYOUT" val="a_l"/>
  <p:tag name="KSO_WM_SLIDE_LAYOUT_CNT" val="1_1"/>
</p:tagLst>
</file>

<file path=ppt/tags/tag176.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77.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78.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79.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180.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1.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2.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3.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4.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5.xml><?xml version="1.0" encoding="utf-8"?>
<p:tagLst xmlns:p="http://schemas.openxmlformats.org/presentationml/2006/main">
  <p:tag name="KSO_WM_DIAGRAM_VIRTUALLY_FRAME" val="{&quot;height&quot;:286.85724409448824,&quot;left&quot;:40.62488188976378,&quot;top&quot;:173.37141732283465,&quot;width&quot;:577.7964566929134}"/>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4580_1*m_h_i*1_1_1"/>
  <p:tag name="KSO_WM_TEMPLATE_CATEGORY" val="diagram"/>
  <p:tag name="KSO_WM_TEMPLATE_INDEX" val="2019458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14.25,&quot;left&quot;:62.1,&quot;top&quot;:133.25,&quot;width&quot;:811.25}"/>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4580_1*m_h_i*1_1_2"/>
  <p:tag name="KSO_WM_TEMPLATE_CATEGORY" val="diagram"/>
  <p:tag name="KSO_WM_TEMPLATE_INDEX" val="2019458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14.25,&quot;left&quot;:62.1,&quot;top&quot;:133.25,&quot;width&quot;:811.25}"/>
</p:tagLst>
</file>

<file path=ppt/tags/tag18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4580_1*m_h_f*1_1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 name="KSO_WM_DIAGRAM_VIRTUALLY_FRAME" val="{&quot;height&quot;:314.25,&quot;left&quot;:62.1,&quot;top&quot;:133.25,&quot;width&quot;:811.25}"/>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4580_1*m_h_i*1_2_1"/>
  <p:tag name="KSO_WM_TEMPLATE_CATEGORY" val="diagram"/>
  <p:tag name="KSO_WM_TEMPLATE_INDEX" val="20194580"/>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14.25,&quot;left&quot;:62.1,&quot;top&quot;:133.25,&quot;width&quot;:811.2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4580_1*m_h_i*1_2_2"/>
  <p:tag name="KSO_WM_TEMPLATE_CATEGORY" val="diagram"/>
  <p:tag name="KSO_WM_TEMPLATE_INDEX" val="2019458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14.25,&quot;left&quot;:62.1,&quot;top&quot;:133.25,&quot;width&quot;:811.25}"/>
</p:tagLst>
</file>

<file path=ppt/tags/tag19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4580_1*m_h_f*1_2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 name="KSO_WM_DIAGRAM_VIRTUALLY_FRAME" val="{&quot;height&quot;:314.25,&quot;left&quot;:62.1,&quot;top&quot;:133.25,&quot;width&quot;:811.25}"/>
</p:tagLst>
</file>

<file path=ppt/tags/tag19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
  <p:tag name="KSO_WM_UNIT_ID" val="diagram20182008_1*o_h_i*1_1_1"/>
  <p:tag name="KSO_WM_UNIT_LAYERLEVEL" val="1_1_1"/>
  <p:tag name="KSO_WM_DIAGRAM_GROUP_CODE" val="o1-1"/>
  <p:tag name="KSO_WM_UNIT_FILL_FORE_SCHEMECOLOR_INDEX" val="14"/>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19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
  <p:tag name="KSO_WM_UNIT_ID" val="diagram20182008_1*o_h_i*1_2_1"/>
  <p:tag name="KSO_WM_UNIT_LAYERLEVEL" val="1_1_1"/>
  <p:tag name="KSO_WM_DIAGRAM_GROUP_CODE" val="o1-1"/>
  <p:tag name="KSO_WM_UNIT_FILL_FORE_SCHEMECOLOR_INDEX" val="14"/>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19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1"/>
  <p:tag name="KSO_WM_UNIT_ID" val="diagram20182008_1*o_i*1_1"/>
  <p:tag name="KSO_WM_UNIT_LAYERLEVEL" val="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19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2"/>
  <p:tag name="KSO_WM_UNIT_ID" val="diagram20182008_1*o_i*1_2"/>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19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3"/>
  <p:tag name="KSO_WM_UNIT_ID" val="diagram20182008_1*o_i*1_3"/>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19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4"/>
  <p:tag name="KSO_WM_UNIT_ID" val="diagram20182008_1*o_i*1_4"/>
  <p:tag name="KSO_WM_UNIT_LAYERLEVEL" val="1_1"/>
  <p:tag name="KSO_WM_DIAGRAM_GROUP_CODE" val="o1-1"/>
  <p:tag name="KSO_WM_UNIT_FILL_FORE_SCHEMECOLOR_INDEX" val="9"/>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19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5"/>
  <p:tag name="KSO_WM_UNIT_ID" val="diagram20182008_1*o_i*1_5"/>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19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6"/>
  <p:tag name="KSO_WM_UNIT_ID" val="diagram20182008_1*o_i*1_6"/>
  <p:tag name="KSO_WM_UNIT_LAYERLEVEL" val="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20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7"/>
  <p:tag name="KSO_WM_UNIT_ID" val="diagram20182008_1*o_i*1_7"/>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0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8"/>
  <p:tag name="KSO_WM_UNIT_ID" val="diagram20182008_1*o_i*1_8"/>
  <p:tag name="KSO_WM_UNIT_LAYERLEVEL" val="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0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9"/>
  <p:tag name="KSO_WM_UNIT_ID" val="diagram20182008_1*o_i*1_9"/>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0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i"/>
  <p:tag name="KSO_WM_UNIT_INDEX" val="1_10"/>
  <p:tag name="KSO_WM_UNIT_ID" val="diagram20182008_1*o_i*1_10"/>
  <p:tag name="KSO_WM_UNIT_LAYERLEVEL" val="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0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2"/>
  <p:tag name="KSO_WM_UNIT_ID" val="diagram20182008_1*o_h_i*1_1_2"/>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0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3"/>
  <p:tag name="KSO_WM_UNIT_ID" val="diagram20182008_1*o_h_i*1_1_3"/>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0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4"/>
  <p:tag name="KSO_WM_UNIT_ID" val="diagram20182008_1*o_h_i*1_1_4"/>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0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5"/>
  <p:tag name="KSO_WM_UNIT_ID" val="diagram20182008_1*o_h_i*1_1_5"/>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0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6"/>
  <p:tag name="KSO_WM_UNIT_ID" val="diagram20182008_1*o_h_i*1_1_6"/>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0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
  <p:tag name="KSO_WM_UNIT_ID" val="diagram20182008_1*o_h_i*1_2_2"/>
  <p:tag name="KSO_WM_UNIT_LAYERLEVEL" val="1_1_1"/>
  <p:tag name="KSO_WM_DIAGRAM_GROUP_CODE" val="o1-1"/>
  <p:tag name="KSO_WM_UNIT_FILL_FORE_SCHEMECOLOR_INDEX" val="8"/>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21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3"/>
  <p:tag name="KSO_WM_UNIT_ID" val="diagram20182008_1*o_h_i*1_2_3"/>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4"/>
  <p:tag name="KSO_WM_UNIT_ID" val="diagram20182008_1*o_h_i*1_2_4"/>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5"/>
  <p:tag name="KSO_WM_UNIT_ID" val="diagram20182008_1*o_h_i*1_2_5"/>
  <p:tag name="KSO_WM_UNIT_LAYERLEVEL" val="1_1_1"/>
  <p:tag name="KSO_WM_DIAGRAM_GROUP_CODE" val="o1-1"/>
  <p:tag name="KSO_WM_UNIT_FILL_FORE_SCHEMECOLOR_INDEX" val="8"/>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1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6"/>
  <p:tag name="KSO_WM_UNIT_ID" val="diagram20182008_1*o_h_i*1_2_6"/>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7"/>
  <p:tag name="KSO_WM_UNIT_ID" val="diagram20182008_1*o_h_i*1_2_7"/>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5.xml><?xml version="1.0" encoding="utf-8"?>
<p:tagLst xmlns:p="http://schemas.openxmlformats.org/presentationml/2006/main">
  <p:tag name="KSO_WM_TAG_VERSION" val="1.0"/>
  <p:tag name="KSO_WM_BEAUTIFY_FLAG" val="#wm#"/>
  <p:tag name="KSO_WM_UNIT_TYPE" val="i"/>
  <p:tag name="KSO_WM_UNIT_ID" val="diagram20182008_1*i*25"/>
  <p:tag name="KSO_WM_TEMPLATE_CATEGORY" val="diagram"/>
  <p:tag name="KSO_WM_TEMPLATE_INDEX" val="20182008"/>
  <p:tag name="KSO_WM_UNIT_INDEX" val="25"/>
  <p:tag name="KSO_WM_DIAGRAM_VIRTUALLY_FRAME" val="{&quot;height&quot;:290.0111023622047,&quot;left&quot;:57.75,&quot;top&quot;:140.08889763779527,&quot;width&quot;:846.35}"/>
</p:tagLst>
</file>

<file path=ppt/tags/tag21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7"/>
  <p:tag name="KSO_WM_UNIT_ID" val="diagram20182008_1*o_h_i*1_1_7"/>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8"/>
  <p:tag name="KSO_WM_UNIT_ID" val="diagram20182008_1*o_h_i*1_1_8"/>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9"/>
  <p:tag name="KSO_WM_UNIT_ID" val="diagram20182008_1*o_h_i*1_1_9"/>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1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0"/>
  <p:tag name="KSO_WM_UNIT_ID" val="diagram20182008_1*o_h_i*1_1_10"/>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22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1"/>
  <p:tag name="KSO_WM_UNIT_ID" val="diagram20182008_1*o_h_i*1_1_11"/>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2"/>
  <p:tag name="KSO_WM_UNIT_ID" val="diagram20182008_1*o_h_i*1_1_12"/>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3"/>
  <p:tag name="KSO_WM_UNIT_ID" val="diagram20182008_1*o_h_i*1_1_13"/>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4"/>
  <p:tag name="KSO_WM_UNIT_ID" val="diagram20182008_1*o_h_i*1_1_14"/>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5"/>
  <p:tag name="KSO_WM_UNIT_ID" val="diagram20182008_1*o_h_i*1_1_15"/>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6"/>
  <p:tag name="KSO_WM_UNIT_ID" val="diagram20182008_1*o_h_i*1_1_16"/>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7"/>
  <p:tag name="KSO_WM_UNIT_ID" val="diagram20182008_1*o_h_i*1_1_17"/>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8"/>
  <p:tag name="KSO_WM_UNIT_ID" val="diagram20182008_1*o_h_i*1_1_18"/>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19"/>
  <p:tag name="KSO_WM_UNIT_ID" val="diagram20182008_1*o_h_i*1_1_19"/>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2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20"/>
  <p:tag name="KSO_WM_UNIT_ID" val="diagram20182008_1*o_h_i*1_1_20"/>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23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21"/>
  <p:tag name="KSO_WM_UNIT_ID" val="diagram20182008_1*o_h_i*1_1_21"/>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3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22"/>
  <p:tag name="KSO_WM_UNIT_ID" val="diagram20182008_1*o_h_i*1_1_22"/>
  <p:tag name="KSO_WM_UNIT_LAYERLEVEL" val="1_1_1"/>
  <p:tag name="KSO_WM_DIAGRAM_GROUP_CODE" val="o1-1"/>
  <p:tag name="KSO_WM_UNIT_FILL_FORE_SCHEMECOLOR_INDEX" val="10"/>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3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1_23"/>
  <p:tag name="KSO_WM_UNIT_ID" val="diagram20182008_1*o_h_i*1_1_23"/>
  <p:tag name="KSO_WM_UNIT_LAYERLEVEL" val="1_1_1"/>
  <p:tag name="KSO_WM_DIAGRAM_GROUP_CODE" val="o1-1"/>
  <p:tag name="KSO_WM_UNIT_FILL_FORE_SCHEMECOLOR_INDEX" val="10"/>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33.xml><?xml version="1.0" encoding="utf-8"?>
<p:tagLst xmlns:p="http://schemas.openxmlformats.org/presentationml/2006/main">
  <p:tag name="KSO_WM_TAG_VERSION" val="1.0"/>
  <p:tag name="KSO_WM_BEAUTIFY_FLAG" val="#wm#"/>
  <p:tag name="KSO_WM_UNIT_TYPE" val="i"/>
  <p:tag name="KSO_WM_UNIT_ID" val="diagram20182008_1*i*60"/>
  <p:tag name="KSO_WM_TEMPLATE_CATEGORY" val="diagram"/>
  <p:tag name="KSO_WM_TEMPLATE_INDEX" val="20182008"/>
  <p:tag name="KSO_WM_UNIT_INDEX" val="60"/>
  <p:tag name="KSO_WM_DIAGRAM_VIRTUALLY_FRAME" val="{&quot;height&quot;:290.0111023622047,&quot;left&quot;:57.75,&quot;top&quot;:140.08889763779527,&quot;width&quot;:846.35}"/>
</p:tagLst>
</file>

<file path=ppt/tags/tag23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8"/>
  <p:tag name="KSO_WM_UNIT_ID" val="diagram20182008_1*o_h_i*1_2_8"/>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3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9"/>
  <p:tag name="KSO_WM_UNIT_ID" val="diagram20182008_1*o_h_i*1_2_9"/>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3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0"/>
  <p:tag name="KSO_WM_UNIT_ID" val="diagram20182008_1*o_h_i*1_2_10"/>
  <p:tag name="KSO_WM_UNIT_LAYERLEVEL" val="1_1_1"/>
  <p:tag name="KSO_WM_DIAGRAM_GROUP_CODE" val="o1-1"/>
  <p:tag name="KSO_WM_UNIT_FILL_FORE_SCHEMECOLOR_INDEX" val="10"/>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3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1"/>
  <p:tag name="KSO_WM_UNIT_ID" val="diagram20182008_1*o_h_i*1_2_11"/>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3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2"/>
  <p:tag name="KSO_WM_UNIT_ID" val="diagram20182008_1*o_h_i*1_2_12"/>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3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3"/>
  <p:tag name="KSO_WM_UNIT_ID" val="diagram20182008_1*o_h_i*1_2_13"/>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24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4"/>
  <p:tag name="KSO_WM_UNIT_ID" val="diagram20182008_1*o_h_i*1_2_14"/>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DIAGRAM_VIRTUALLY_FRAME" val="{&quot;height&quot;:290.0111023622047,&quot;left&quot;:57.75,&quot;top&quot;:140.08889763779527,&quot;width&quot;:846.35}"/>
</p:tagLst>
</file>

<file path=ppt/tags/tag24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5"/>
  <p:tag name="KSO_WM_UNIT_ID" val="diagram20182008_1*o_h_i*1_2_15"/>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6"/>
  <p:tag name="KSO_WM_UNIT_ID" val="diagram20182008_1*o_h_i*1_2_16"/>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7"/>
  <p:tag name="KSO_WM_UNIT_ID" val="diagram20182008_1*o_h_i*1_2_17"/>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8"/>
  <p:tag name="KSO_WM_UNIT_ID" val="diagram20182008_1*o_h_i*1_2_18"/>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19"/>
  <p:tag name="KSO_WM_UNIT_ID" val="diagram20182008_1*o_h_i*1_2_19"/>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6.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0"/>
  <p:tag name="KSO_WM_UNIT_ID" val="diagram20182008_1*o_h_i*1_2_20"/>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7.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1"/>
  <p:tag name="KSO_WM_UNIT_ID" val="diagram20182008_1*o_h_i*1_2_21"/>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8.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2"/>
  <p:tag name="KSO_WM_UNIT_ID" val="diagram20182008_1*o_h_i*1_2_22"/>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49.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3"/>
  <p:tag name="KSO_WM_UNIT_ID" val="diagram20182008_1*o_h_i*1_2_23"/>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5.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250.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4"/>
  <p:tag name="KSO_WM_UNIT_ID" val="diagram20182008_1*o_h_i*1_2_24"/>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51.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i"/>
  <p:tag name="KSO_WM_UNIT_INDEX" val="1_2_25"/>
  <p:tag name="KSO_WM_UNIT_ID" val="diagram20182008_1*o_h_i*1_2_25"/>
  <p:tag name="KSO_WM_UNIT_LAYERLEVEL" val="1_1_1"/>
  <p:tag name="KSO_WM_DIAGRAM_GROUP_CODE" val="o1-1"/>
  <p:tag name="KSO_WM_UNIT_TEXT_FILL_FORE_SCHEMECOLOR_INDEX" val="13"/>
  <p:tag name="KSO_WM_UNIT_TEXT_FILL_TYPE" val="1"/>
  <p:tag name="KSO_WM_DIAGRAM_VIRTUALLY_FRAME" val="{&quot;height&quot;:290.0111023622047,&quot;left&quot;:57.75,&quot;top&quot;:140.08889763779527,&quot;width&quot;:846.35}"/>
</p:tagLst>
</file>

<file path=ppt/tags/tag252.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a"/>
  <p:tag name="KSO_WM_UNIT_INDEX" val="1_2_2"/>
  <p:tag name="KSO_WM_UNIT_ID" val="diagram20182008_1*o_h_a*1_2_2"/>
  <p:tag name="KSO_WM_UNIT_LAYERLEVEL" val="1_1_1"/>
  <p:tag name="KSO_WM_UNIT_VALUE" val="4"/>
  <p:tag name="KSO_WM_UNIT_HIGHLIGHT" val="0"/>
  <p:tag name="KSO_WM_UNIT_COMPATIBLE" val="0"/>
  <p:tag name="KSO_WM_UNIT_CLEAR" val="0"/>
  <p:tag name="KSO_WM_DIAGRAM_GROUP_CODE" val="o1-1"/>
  <p:tag name="KSO_WM_UNIT_PRESET_TEXT" val="内容文字"/>
  <p:tag name="KSO_WM_UNIT_TEXT_FILL_FORE_SCHEMECOLOR_INDEX" val="13"/>
  <p:tag name="KSO_WM_UNIT_TEXT_FILL_TYPE" val="1"/>
  <p:tag name="KSO_WM_DIAGRAM_VIRTUALLY_FRAME" val="{&quot;height&quot;:290.0111023622047,&quot;left&quot;:57.75,&quot;top&quot;:140.08889763779527,&quot;width&quot;:846.35}"/>
</p:tagLst>
</file>

<file path=ppt/tags/tag253.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f"/>
  <p:tag name="KSO_WM_UNIT_INDEX" val="1_2_1"/>
  <p:tag name="KSO_WM_UNIT_ID" val="diagram20182008_1*o_h_f*1_2_1"/>
  <p:tag name="KSO_WM_UNIT_LAYERLEVEL" val="1_1_1"/>
  <p:tag name="KSO_WM_UNIT_VALUE" val="24"/>
  <p:tag name="KSO_WM_UNIT_HIGHLIGHT" val="0"/>
  <p:tag name="KSO_WM_UNIT_COMPATIBLE" val="0"/>
  <p:tag name="KSO_WM_UNIT_CLEAR" val="0"/>
  <p:tag name="KSO_WM_DIAGRAM_GROUP_CODE" val="o1-1"/>
  <p:tag name="KSO_WM_UNIT_PRESET_TEXT" val="请在这里输入您的内容文字请在这里输入您的内容文字"/>
  <p:tag name="KSO_WM_UNIT_TEXT_FILL_FORE_SCHEMECOLOR_INDEX" val="13"/>
  <p:tag name="KSO_WM_UNIT_TEXT_FILL_TYPE" val="1"/>
  <p:tag name="KSO_WM_DIAGRAM_VIRTUALLY_FRAME" val="{&quot;height&quot;:290.0111023622047,&quot;left&quot;:57.75,&quot;top&quot;:140.08889763779527,&quot;width&quot;:846.35}"/>
</p:tagLst>
</file>

<file path=ppt/tags/tag254.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f"/>
  <p:tag name="KSO_WM_UNIT_INDEX" val="1_1_1"/>
  <p:tag name="KSO_WM_UNIT_ID" val="diagram20182008_1*o_h_f*1_1_1"/>
  <p:tag name="KSO_WM_UNIT_LAYERLEVEL" val="1_1_1"/>
  <p:tag name="KSO_WM_UNIT_VALUE" val="24"/>
  <p:tag name="KSO_WM_UNIT_HIGHLIGHT" val="0"/>
  <p:tag name="KSO_WM_UNIT_COMPATIBLE" val="0"/>
  <p:tag name="KSO_WM_UNIT_CLEAR" val="0"/>
  <p:tag name="KSO_WM_DIAGRAM_GROUP_CODE" val="o1-1"/>
  <p:tag name="KSO_WM_UNIT_PRESET_TEXT" val="请在这里输入您的内容文字请在这里输入您的内容文字"/>
  <p:tag name="KSO_WM_UNIT_TEXT_FILL_FORE_SCHEMECOLOR_INDEX" val="13"/>
  <p:tag name="KSO_WM_UNIT_TEXT_FILL_TYPE" val="1"/>
  <p:tag name="KSO_WM_DIAGRAM_VIRTUALLY_FRAME" val="{&quot;height&quot;:290.0111023622047,&quot;left&quot;:57.75,&quot;top&quot;:140.08889763779527,&quot;width&quot;:846.35}"/>
</p:tagLst>
</file>

<file path=ppt/tags/tag255.xml><?xml version="1.0" encoding="utf-8"?>
<p:tagLst xmlns:p="http://schemas.openxmlformats.org/presentationml/2006/main">
  <p:tag name="KSO_WM_TEMPLATE_CATEGORY" val="diagram"/>
  <p:tag name="KSO_WM_TEMPLATE_INDEX" val="20182008"/>
  <p:tag name="KSO_WM_TAG_VERSION" val="1.0"/>
  <p:tag name="KSO_WM_BEAUTIFY_FLAG" val="#wm#"/>
  <p:tag name="KSO_WM_UNIT_TYPE" val="o_h_a"/>
  <p:tag name="KSO_WM_UNIT_INDEX" val="1_1_2"/>
  <p:tag name="KSO_WM_UNIT_ID" val="diagram20182008_1*o_h_a*1_1_2"/>
  <p:tag name="KSO_WM_UNIT_LAYERLEVEL" val="1_1_1"/>
  <p:tag name="KSO_WM_UNIT_VALUE" val="4"/>
  <p:tag name="KSO_WM_UNIT_HIGHLIGHT" val="0"/>
  <p:tag name="KSO_WM_UNIT_COMPATIBLE" val="0"/>
  <p:tag name="KSO_WM_UNIT_CLEAR" val="0"/>
  <p:tag name="KSO_WM_DIAGRAM_GROUP_CODE" val="o1-1"/>
  <p:tag name="KSO_WM_UNIT_PRESET_TEXT" val="内容文字"/>
  <p:tag name="KSO_WM_UNIT_TEXT_FILL_FORE_SCHEMECOLOR_INDEX" val="13"/>
  <p:tag name="KSO_WM_UNIT_TEXT_FILL_TYPE" val="1"/>
  <p:tag name="KSO_WM_DIAGRAM_VIRTUALLY_FRAME" val="{&quot;height&quot;:290.0111023622047,&quot;left&quot;:57.75,&quot;top&quot;:140.08889763779527,&quot;width&quot;:846.35}"/>
</p:tagLst>
</file>

<file path=ppt/tags/tag256.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2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264.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265.xml><?xml version="1.0" encoding="utf-8"?>
<p:tagLst xmlns:p="http://schemas.openxmlformats.org/presentationml/2006/main">
  <p:tag name="KSO_WM_DIAGRAM_VIRTUALLY_FRAME" val="{&quot;height&quot;:286.87866141732286,&quot;left&quot;:40.62488188976378,&quot;top&quot;:173.35,&quot;width&quot;:577.7964566929134}"/>
</p:tagLst>
</file>

<file path=ppt/tags/tag266.xml><?xml version="1.0" encoding="utf-8"?>
<p:tagLst xmlns:p="http://schemas.openxmlformats.org/presentationml/2006/main">
  <p:tag name="KSO_WM_DIAGRAM_VIRTUALLY_FRAME" val="{&quot;height&quot;:286.87866141732286,&quot;left&quot;:40.62488188976378,&quot;top&quot;:173.35,&quot;width&quot;:577.7964566929134}"/>
</p:tagLst>
</file>

<file path=ppt/tags/tag267.xml><?xml version="1.0" encoding="utf-8"?>
<p:tagLst xmlns:p="http://schemas.openxmlformats.org/presentationml/2006/main">
  <p:tag name="KSO_WM_DIAGRAM_VIRTUALLY_FRAME" val="{&quot;height&quot;:286.87866141732286,&quot;left&quot;:40.62488188976378,&quot;top&quot;:173.35,&quot;width&quot;:577.7964566929134}"/>
</p:tagLst>
</file>

<file path=ppt/tags/tag268.xml><?xml version="1.0" encoding="utf-8"?>
<p:tagLst xmlns:p="http://schemas.openxmlformats.org/presentationml/2006/main">
  <p:tag name="KSO_WM_DIAGRAM_VIRTUALLY_FRAME" val="{&quot;height&quot;:286.87866141732286,&quot;left&quot;:40.62488188976378,&quot;top&quot;:173.35,&quot;width&quot;:577.7964566929134}"/>
</p:tagLst>
</file>

<file path=ppt/tags/tag269.xml><?xml version="1.0" encoding="utf-8"?>
<p:tagLst xmlns:p="http://schemas.openxmlformats.org/presentationml/2006/main">
  <p:tag name="KSO_WM_DIAGRAM_VIRTUALLY_FRAME" val="{&quot;height&quot;:286.87866141732286,&quot;left&quot;:40.62488188976378,&quot;top&quot;:173.35,&quot;width&quot;:577.7964566929134}"/>
</p:tagLst>
</file>

<file path=ppt/tags/tag27.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270.xml><?xml version="1.0" encoding="utf-8"?>
<p:tagLst xmlns:p="http://schemas.openxmlformats.org/presentationml/2006/main">
  <p:tag name="KSO_WM_DIAGRAM_VIRTUALLY_FRAME" val="{&quot;height&quot;:286.87866141732286,&quot;left&quot;:40.62488188976378,&quot;top&quot;:173.35,&quot;width&quot;:577.7964566929134}"/>
</p:tagLst>
</file>

<file path=ppt/tags/tag271.xml><?xml version="1.0" encoding="utf-8"?>
<p:tagLst xmlns:p="http://schemas.openxmlformats.org/presentationml/2006/main">
  <p:tag name="KSO_WM_DIAGRAM_VIRTUALLY_FRAME" val="{&quot;height&quot;:286.87866141732286,&quot;left&quot;:40.62488188976378,&quot;top&quot;:173.35,&quot;width&quot;:577.7964566929134}"/>
</p:tagLst>
</file>

<file path=ppt/tags/tag272.xml><?xml version="1.0" encoding="utf-8"?>
<p:tagLst xmlns:p="http://schemas.openxmlformats.org/presentationml/2006/main">
  <p:tag name="KSO_WM_DIAGRAM_VIRTUALLY_FRAME" val="{&quot;height&quot;:286.87866141732286,&quot;left&quot;:40.62488188976378,&quot;top&quot;:173.35,&quot;width&quot;:577.7964566929134}"/>
</p:tagLst>
</file>

<file path=ppt/tags/tag273.xml><?xml version="1.0" encoding="utf-8"?>
<p:tagLst xmlns:p="http://schemas.openxmlformats.org/presentationml/2006/main">
  <p:tag name="KSO_WM_DIAGRAM_VIRTUALLY_FRAME" val="{&quot;height&quot;:286.87866141732286,&quot;left&quot;:40.62488188976378,&quot;top&quot;:173.35,&quot;width&quot;:577.7964566929134}"/>
</p:tagLst>
</file>

<file path=ppt/tags/tag274.xml><?xml version="1.0" encoding="utf-8"?>
<p:tagLst xmlns:p="http://schemas.openxmlformats.org/presentationml/2006/main">
  <p:tag name="KSO_WM_DIAGRAM_VIRTUALLY_FRAME" val="{&quot;height&quot;:286.87866141732286,&quot;left&quot;:40.62488188976378,&quot;top&quot;:173.35,&quot;width&quot;:577.7964566929134}"/>
</p:tagLst>
</file>

<file path=ppt/tags/tag275.xml><?xml version="1.0" encoding="utf-8"?>
<p:tagLst xmlns:p="http://schemas.openxmlformats.org/presentationml/2006/main">
  <p:tag name="KSO_WM_TEMPLATE_CATEGORY" val="diagram"/>
  <p:tag name="KSO_WM_TEMPLATE_INDEX" val="20182008"/>
  <p:tag name="KSO_WM_TAG_VERSION" val="1.0"/>
  <p:tag name="KSO_WM_UNIT_TYPE" val="o_h_f"/>
  <p:tag name="KSO_WM_UNIT_INDEX" val="1_2_1"/>
  <p:tag name="KSO_WM_UNIT_ID" val="diagram20182008_1*o_h_f*1_2_1"/>
  <p:tag name="KSO_WM_UNIT_LAYERLEVEL" val="1_1_1"/>
  <p:tag name="KSO_WM_UNIT_VALUE" val="24"/>
  <p:tag name="KSO_WM_UNIT_HIGHLIGHT" val="0"/>
  <p:tag name="KSO_WM_UNIT_COMPATIBLE" val="0"/>
  <p:tag name="KSO_WM_UNIT_CLEAR" val="0"/>
  <p:tag name="KSO_WM_DIAGRAM_GROUP_CODE" val="o1-1"/>
  <p:tag name="KSO_WM_UNIT_PRESET_TEXT" val="请在这里输入您的内容文字请在这里输入您的内容文字"/>
  <p:tag name="KSO_WM_UNIT_TEXT_FILL_FORE_SCHEMECOLOR_INDEX" val="13"/>
  <p:tag name="KSO_WM_UNIT_TEXT_FILL_TYPE" val="1"/>
  <p:tag name="KSO_WM_DIAGRAM_VIRTUALLY_FRAME" val="{&quot;height&quot;:290.0111023622047,&quot;left&quot;:57.75,&quot;top&quot;:140.08889763779527,&quot;width&quot;:846.35}"/>
</p:tagLst>
</file>

<file path=ppt/tags/tag276.xml><?xml version="1.0" encoding="utf-8"?>
<p:tagLst xmlns:p="http://schemas.openxmlformats.org/presentationml/2006/main">
  <p:tag name="KSO_WM_UNIT_COLOR_SCHEME_SHAPE_ID" val="9"/>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615_4*l_h_a*1_4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49.6203149606299,&quot;width&quot;:775.45}"/>
</p:tagLst>
</file>

<file path=ppt/tags/tag277.xml><?xml version="1.0" encoding="utf-8"?>
<p:tagLst xmlns:p="http://schemas.openxmlformats.org/presentationml/2006/main">
  <p:tag name="KSO_WM_UNIT_COLOR_SCHEME_SHAPE_ID" val="1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615_4*l_h_i*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00.3796850393701,&quot;left&quot;:92.3,&quot;top&quot;:149.6203149606299,&quot;width&quot;:775.45}"/>
</p:tagLst>
</file>

<file path=ppt/tags/tag278.xml><?xml version="1.0" encoding="utf-8"?>
<p:tagLst xmlns:p="http://schemas.openxmlformats.org/presentationml/2006/main">
  <p:tag name="KSO_WM_UNIT_COLOR_SCHEME_SHAPE_ID" val="1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4*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 name="KSO_WM_DIAGRAM_VIRTUALLY_FRAME" val="{&quot;height&quot;:200.3796850393701,&quot;left&quot;:92.3,&quot;top&quot;:149.6203149606299,&quot;width&quot;:775.45}"/>
</p:tagLst>
</file>

<file path=ppt/tags/tag279.xml><?xml version="1.0" encoding="utf-8"?>
<p:tagLst xmlns:p="http://schemas.openxmlformats.org/presentationml/2006/main">
  <p:tag name="KSO_WM_UNIT_COLOR_SCHEME_SHAPE_ID" val="1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615_4*l_h_i*1_4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1*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323.7776545819529,&quot;left&quot;:14.75,&quot;top&quot;:143.51116431568482,&quot;width&quot;:852.6636220472441}"/>
</p:tagLst>
</file>

<file path=ppt/tags/tag280.xml><?xml version="1.0" encoding="utf-8"?>
<p:tagLst xmlns:p="http://schemas.openxmlformats.org/presentationml/2006/main">
  <p:tag name="KSO_WM_UNIT_COLOR_SCHEME_SHAPE_ID" val="13"/>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615_4*l_h_x*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81.xml><?xml version="1.0" encoding="utf-8"?>
<p:tagLst xmlns:p="http://schemas.openxmlformats.org/presentationml/2006/main">
  <p:tag name="KSO_WM_UNIT_COLOR_SCHEME_SHAPE_ID" val="7"/>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615_4*l_h_a*1_3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49.6203149606299,&quot;width&quot;:775.45}"/>
</p:tagLst>
</file>

<file path=ppt/tags/tag282.xml><?xml version="1.0" encoding="utf-8"?>
<p:tagLst xmlns:p="http://schemas.openxmlformats.org/presentationml/2006/main">
  <p:tag name="KSO_WM_UNIT_COLOR_SCHEME_SHAPE_ID" val="1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615_4*l_h_i*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200.3796850393701,&quot;left&quot;:92.3,&quot;top&quot;:149.6203149606299,&quot;width&quot;:775.45}"/>
</p:tagLst>
</file>

<file path=ppt/tags/tag283.xml><?xml version="1.0" encoding="utf-8"?>
<p:tagLst xmlns:p="http://schemas.openxmlformats.org/presentationml/2006/main">
  <p:tag name="KSO_WM_UNIT_COLOR_SCHEME_SHAPE_ID" val="15"/>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615_4*l_h_i*1_3_2"/>
  <p:tag name="KSO_WM_TEMPLATE_CATEGORY" val="diagram"/>
  <p:tag name="KSO_WM_TEMPLATE_INDEX" val="20187615"/>
  <p:tag name="KSO_WM_UNIT_LAYERLEVEL" val="1_1_1"/>
  <p:tag name="KSO_WM_TAG_VERSION" val="1.0"/>
  <p:tag name="KSO_WM_BEAUTIFY_FLAG" val="#wm#"/>
  <p:tag name="KSO_WM_UNIT_LINE_FORE_SCHEMECOLOR_INDEX" val="7"/>
  <p:tag name="KSO_WM_UNIT_LINE_FILL_TYPE" val="2"/>
  <p:tag name="KSO_WM_DIAGRAM_VIRTUALLY_FRAME" val="{&quot;height&quot;:200.3796850393701,&quot;left&quot;:92.3,&quot;top&quot;:149.6203149606299,&quot;width&quot;:775.45}"/>
</p:tagLst>
</file>

<file path=ppt/tags/tag284.xml><?xml version="1.0" encoding="utf-8"?>
<p:tagLst xmlns:p="http://schemas.openxmlformats.org/presentationml/2006/main">
  <p:tag name="KSO_WM_UNIT_COLOR_SCHEME_SHAPE_ID" val="16"/>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615_4*l_h_i*1_3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85.xml><?xml version="1.0" encoding="utf-8"?>
<p:tagLst xmlns:p="http://schemas.openxmlformats.org/presentationml/2006/main">
  <p:tag name="KSO_WM_UNIT_COLOR_SCHEME_SHAPE_ID" val="17"/>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615_4*l_h_x*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86.xml><?xml version="1.0" encoding="utf-8"?>
<p:tagLst xmlns:p="http://schemas.openxmlformats.org/presentationml/2006/main">
  <p:tag name="KSO_WM_UNIT_COLOR_SCHEME_SHAPE_ID" val="3"/>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615_4*l_h_a*1_1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49.6203149606299,&quot;width&quot;:775.45}"/>
</p:tagLst>
</file>

<file path=ppt/tags/tag287.xml><?xml version="1.0" encoding="utf-8"?>
<p:tagLst xmlns:p="http://schemas.openxmlformats.org/presentationml/2006/main">
  <p:tag name="KSO_WM_UNIT_COLOR_SCHEME_SHAPE_ID" val="18"/>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615_4*l_h_i*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00.3796850393701,&quot;left&quot;:92.3,&quot;top&quot;:149.6203149606299,&quot;width&quot;:775.45}"/>
</p:tagLst>
</file>

<file path=ppt/tags/tag288.xml><?xml version="1.0" encoding="utf-8"?>
<p:tagLst xmlns:p="http://schemas.openxmlformats.org/presentationml/2006/main">
  <p:tag name="KSO_WM_UNIT_COLOR_SCHEME_SHAPE_ID" val="19"/>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4*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 name="KSO_WM_DIAGRAM_VIRTUALLY_FRAME" val="{&quot;height&quot;:200.3796850393701,&quot;left&quot;:92.3,&quot;top&quot;:149.6203149606299,&quot;width&quot;:775.45}"/>
</p:tagLst>
</file>

<file path=ppt/tags/tag289.xml><?xml version="1.0" encoding="utf-8"?>
<p:tagLst xmlns:p="http://schemas.openxmlformats.org/presentationml/2006/main">
  <p:tag name="KSO_WM_UNIT_COLOR_SCHEME_SHAPE_ID" val="2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615_4*l_h_i*1_1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1*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323.7776545819529,&quot;left&quot;:14.75,&quot;top&quot;:143.51116431568482,&quot;width&quot;:852.6636220472441}"/>
</p:tagLst>
</file>

<file path=ppt/tags/tag290.xml><?xml version="1.0" encoding="utf-8"?>
<p:tagLst xmlns:p="http://schemas.openxmlformats.org/presentationml/2006/main">
  <p:tag name="KSO_WM_UNIT_COLOR_SCHEME_SHAPE_ID" val="21"/>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615_4*l_h_x*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91.xml><?xml version="1.0" encoding="utf-8"?>
<p:tagLst xmlns:p="http://schemas.openxmlformats.org/presentationml/2006/main">
  <p:tag name="KSO_WM_UNIT_COLOR_SCHEME_SHAPE_ID" val="5"/>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615_4*l_h_a*1_2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49.6203149606299,&quot;width&quot;:775.45}"/>
</p:tagLst>
</file>

<file path=ppt/tags/tag292.xml><?xml version="1.0" encoding="utf-8"?>
<p:tagLst xmlns:p="http://schemas.openxmlformats.org/presentationml/2006/main">
  <p:tag name="KSO_WM_UNIT_COLOR_SCHEME_SHAPE_ID" val="2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615_4*l_h_i*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00.3796850393701,&quot;left&quot;:92.3,&quot;top&quot;:149.6203149606299,&quot;width&quot;:775.45}"/>
</p:tagLst>
</file>

<file path=ppt/tags/tag293.xml><?xml version="1.0" encoding="utf-8"?>
<p:tagLst xmlns:p="http://schemas.openxmlformats.org/presentationml/2006/main">
  <p:tag name="KSO_WM_UNIT_COLOR_SCHEME_SHAPE_ID" val="23"/>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4*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 name="KSO_WM_DIAGRAM_VIRTUALLY_FRAME" val="{&quot;height&quot;:200.3796850393701,&quot;left&quot;:92.3,&quot;top&quot;:149.6203149606299,&quot;width&quot;:775.45}"/>
</p:tagLst>
</file>

<file path=ppt/tags/tag294.xml><?xml version="1.0" encoding="utf-8"?>
<p:tagLst xmlns:p="http://schemas.openxmlformats.org/presentationml/2006/main">
  <p:tag name="KSO_WM_UNIT_COLOR_SCHEME_SHAPE_ID" val="2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615_4*l_h_i*1_2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95.xml><?xml version="1.0" encoding="utf-8"?>
<p:tagLst xmlns:p="http://schemas.openxmlformats.org/presentationml/2006/main">
  <p:tag name="KSO_WM_UNIT_COLOR_SCHEME_SHAPE_ID" val="25"/>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615_4*l_h_x*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296.xml><?xml version="1.0" encoding="utf-8"?>
<p:tagLst xmlns:p="http://schemas.openxmlformats.org/presentationml/2006/main">
  <p:tag name="KSO_WM_UNIT_COLOR_SCHEME_SHAPE_ID" val="39"/>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615_4*l_h_a*1_5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49.6203149606299,&quot;width&quot;:775.45}"/>
</p:tagLst>
</file>

<file path=ppt/tags/tag297.xml><?xml version="1.0" encoding="utf-8"?>
<p:tagLst xmlns:p="http://schemas.openxmlformats.org/presentationml/2006/main">
  <p:tag name="KSO_WM_UNIT_COLOR_SCHEME_SHAPE_ID" val="4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615_4*l_h_i*1_5_1"/>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00.3796850393701,&quot;left&quot;:92.3,&quot;top&quot;:149.6203149606299,&quot;width&quot;:775.45}"/>
</p:tagLst>
</file>

<file path=ppt/tags/tag298.xml><?xml version="1.0" encoding="utf-8"?>
<p:tagLst xmlns:p="http://schemas.openxmlformats.org/presentationml/2006/main">
  <p:tag name="KSO_WM_UNIT_COLOR_SCHEME_SHAPE_ID" val="4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615_4*l_h_i*1_5_2"/>
  <p:tag name="KSO_WM_TEMPLATE_CATEGORY" val="diagram"/>
  <p:tag name="KSO_WM_TEMPLATE_INDEX" val="20187615"/>
  <p:tag name="KSO_WM_UNIT_LAYERLEVEL" val="1_1_1"/>
  <p:tag name="KSO_WM_TAG_VERSION" val="1.0"/>
  <p:tag name="KSO_WM_BEAUTIFY_FLAG" val="#wm#"/>
  <p:tag name="KSO_WM_UNIT_LINE_FORE_SCHEMECOLOR_INDEX" val="9"/>
  <p:tag name="KSO_WM_UNIT_LINE_FILL_TYPE" val="2"/>
  <p:tag name="KSO_WM_DIAGRAM_VIRTUALLY_FRAME" val="{&quot;height&quot;:200.3796850393701,&quot;left&quot;:92.3,&quot;top&quot;:149.6203149606299,&quot;width&quot;:775.45}"/>
</p:tagLst>
</file>

<file path=ppt/tags/tag299.xml><?xml version="1.0" encoding="utf-8"?>
<p:tagLst xmlns:p="http://schemas.openxmlformats.org/presentationml/2006/main">
  <p:tag name="KSO_WM_UNIT_COLOR_SCHEME_SHAPE_ID" val="4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615_4*l_h_i*1_5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1*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323.7776545819529,&quot;left&quot;:14.75,&quot;top&quot;:143.51116431568482,&quot;width&quot;:852.6636220472441}"/>
</p:tagLst>
</file>

<file path=ppt/tags/tag300.xml><?xml version="1.0" encoding="utf-8"?>
<p:tagLst xmlns:p="http://schemas.openxmlformats.org/presentationml/2006/main">
  <p:tag name="KSO_WM_UNIT_COLOR_SCHEME_SHAPE_ID" val="48"/>
  <p:tag name="KSO_WM_UNIT_COLOR_SCHEME_PARENT_PAGE" val="0_4"/>
  <p:tag name="KSO_WM_UNIT_VALUE" val="132*12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615_4*l_h_x*1_5_1"/>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DIAGRAM_VIRTUALLY_FRAME" val="{&quot;height&quot;:200.3796850393701,&quot;left&quot;:92.3,&quot;top&quot;:149.6203149606299,&quot;width&quot;:775.45}"/>
</p:tagLst>
</file>

<file path=ppt/tags/tag301.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02.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03.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30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07.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308.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09.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3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1*l_h_a*1_1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199.45000000000005,&quot;left&quot;:14.75,&quot;top&quot;:175,&quot;width&quot;:850.45}"/>
</p:tagLst>
</file>

<file path=ppt/tags/tag3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3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317.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1*l_h_f*1_1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199.45000000000005,&quot;left&quot;:14.75,&quot;top&quot;:175,&quot;width&quot;:850.45}"/>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1*q_i*1_1"/>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3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32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3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329.xml><?xml version="1.0" encoding="utf-8"?>
<p:tagLst xmlns:p="http://schemas.openxmlformats.org/presentationml/2006/main">
  <p:tag name="KSO_WM_UNIT_COLOR_SCHEME_SHAPE_ID" val="9"/>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5_4_1"/>
  <p:tag name="KSO_WM_UNIT_ID" val="diagram20187615_4*l_h_a*5_4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32.82968503937008,&quot;left&quot;:92.3,&quot;top&quot;:198.1203149606299,&quot;width&quot;:775.45}"/>
</p:tagLst>
</file>

<file path=ppt/tags/tag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323.7776545819529,&quot;left&quot;:14.75,&quot;top&quot;:143.51116431568482,&quot;width&quot;:852.6636220472441}"/>
</p:tagLst>
</file>

<file path=ppt/tags/tag330.xml><?xml version="1.0" encoding="utf-8"?>
<p:tagLst xmlns:p="http://schemas.openxmlformats.org/presentationml/2006/main">
  <p:tag name="KSO_WM_UNIT_COLOR_SCHEME_SHAPE_ID" val="1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615_4*l_h_i*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00.3796850393701,&quot;left&quot;:92.3,&quot;top&quot;:198.1203149606299,&quot;width&quot;:775.45}"/>
</p:tagLst>
</file>

<file path=ppt/tags/tag331.xml><?xml version="1.0" encoding="utf-8"?>
<p:tagLst xmlns:p="http://schemas.openxmlformats.org/presentationml/2006/main">
  <p:tag name="KSO_WM_UNIT_COLOR_SCHEME_SHAPE_ID" val="1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615_4*l_h_i*1_4_2"/>
  <p:tag name="KSO_WM_TEMPLATE_CATEGORY" val="diagram"/>
  <p:tag name="KSO_WM_TEMPLATE_INDEX" val="20187615"/>
  <p:tag name="KSO_WM_UNIT_LAYERLEVEL" val="1_1_1"/>
  <p:tag name="KSO_WM_TAG_VERSION" val="1.0"/>
  <p:tag name="KSO_WM_BEAUTIFY_FLAG" val="#wm#"/>
  <p:tag name="KSO_WM_UNIT_LINE_FORE_SCHEMECOLOR_INDEX" val="8"/>
  <p:tag name="KSO_WM_UNIT_LINE_FILL_TYPE" val="2"/>
  <p:tag name="KSO_WM_DIAGRAM_VIRTUALLY_FRAME" val="{&quot;height&quot;:200.3796850393701,&quot;left&quot;:92.3,&quot;top&quot;:198.1203149606299,&quot;width&quot;:775.45}"/>
</p:tagLst>
</file>

<file path=ppt/tags/tag332.xml><?xml version="1.0" encoding="utf-8"?>
<p:tagLst xmlns:p="http://schemas.openxmlformats.org/presentationml/2006/main">
  <p:tag name="KSO_WM_UNIT_COLOR_SCHEME_SHAPE_ID" val="1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615_4*l_h_i*1_4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33.xml><?xml version="1.0" encoding="utf-8"?>
<p:tagLst xmlns:p="http://schemas.openxmlformats.org/presentationml/2006/main">
  <p:tag name="KSO_WM_UNIT_COLOR_SCHEME_SHAPE_ID" val="13"/>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615_4*l_h_x*1_4_1"/>
  <p:tag name="KSO_WM_TEMPLATE_CATEGORY" val="diagram"/>
  <p:tag name="KSO_WM_TEMPLATE_INDEX" val="2018761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34.xml><?xml version="1.0" encoding="utf-8"?>
<p:tagLst xmlns:p="http://schemas.openxmlformats.org/presentationml/2006/main">
  <p:tag name="KSO_WM_UNIT_COLOR_SCHEME_SHAPE_ID" val="7"/>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4_3_1"/>
  <p:tag name="KSO_WM_UNIT_ID" val="diagram20187615_4*l_h_a*4_3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98.1203149606299,&quot;width&quot;:775.45}"/>
</p:tagLst>
</file>

<file path=ppt/tags/tag335.xml><?xml version="1.0" encoding="utf-8"?>
<p:tagLst xmlns:p="http://schemas.openxmlformats.org/presentationml/2006/main">
  <p:tag name="KSO_WM_UNIT_COLOR_SCHEME_SHAPE_ID" val="1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615_4*l_h_i*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200.3796850393701,&quot;left&quot;:92.3,&quot;top&quot;:198.1203149606299,&quot;width&quot;:775.45}"/>
</p:tagLst>
</file>

<file path=ppt/tags/tag336.xml><?xml version="1.0" encoding="utf-8"?>
<p:tagLst xmlns:p="http://schemas.openxmlformats.org/presentationml/2006/main">
  <p:tag name="KSO_WM_UNIT_COLOR_SCHEME_SHAPE_ID" val="15"/>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615_4*l_h_i*1_3_2"/>
  <p:tag name="KSO_WM_TEMPLATE_CATEGORY" val="diagram"/>
  <p:tag name="KSO_WM_TEMPLATE_INDEX" val="20187615"/>
  <p:tag name="KSO_WM_UNIT_LAYERLEVEL" val="1_1_1"/>
  <p:tag name="KSO_WM_TAG_VERSION" val="1.0"/>
  <p:tag name="KSO_WM_BEAUTIFY_FLAG" val="#wm#"/>
  <p:tag name="KSO_WM_UNIT_LINE_FORE_SCHEMECOLOR_INDEX" val="7"/>
  <p:tag name="KSO_WM_UNIT_LINE_FILL_TYPE" val="2"/>
  <p:tag name="KSO_WM_DIAGRAM_VIRTUALLY_FRAME" val="{&quot;height&quot;:200.3796850393701,&quot;left&quot;:92.3,&quot;top&quot;:198.1203149606299,&quot;width&quot;:775.45}"/>
</p:tagLst>
</file>

<file path=ppt/tags/tag337.xml><?xml version="1.0" encoding="utf-8"?>
<p:tagLst xmlns:p="http://schemas.openxmlformats.org/presentationml/2006/main">
  <p:tag name="KSO_WM_UNIT_COLOR_SCHEME_SHAPE_ID" val="16"/>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615_4*l_h_i*1_3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38.xml><?xml version="1.0" encoding="utf-8"?>
<p:tagLst xmlns:p="http://schemas.openxmlformats.org/presentationml/2006/main">
  <p:tag name="KSO_WM_UNIT_COLOR_SCHEME_SHAPE_ID" val="17"/>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615_4*l_h_x*1_3_1"/>
  <p:tag name="KSO_WM_TEMPLATE_CATEGORY" val="diagram"/>
  <p:tag name="KSO_WM_TEMPLATE_INDEX" val="2018761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39.xml><?xml version="1.0" encoding="utf-8"?>
<p:tagLst xmlns:p="http://schemas.openxmlformats.org/presentationml/2006/main">
  <p:tag name="KSO_WM_UNIT_COLOR_SCHEME_SHAPE_ID" val="3"/>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2_1_1"/>
  <p:tag name="KSO_WM_UNIT_ID" val="diagram20187615_4*l_h_a*2_1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98.1203149606299,&quot;width&quot;:775.45}"/>
</p:tagLst>
</file>

<file path=ppt/tags/tag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323.7776545819529,&quot;left&quot;:14.75,&quot;top&quot;:143.51116431568482,&quot;width&quot;:852.6636220472441}"/>
</p:tagLst>
</file>

<file path=ppt/tags/tag340.xml><?xml version="1.0" encoding="utf-8"?>
<p:tagLst xmlns:p="http://schemas.openxmlformats.org/presentationml/2006/main">
  <p:tag name="KSO_WM_UNIT_COLOR_SCHEME_SHAPE_ID" val="18"/>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615_4*l_h_i*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00.3796850393701,&quot;left&quot;:92.3,&quot;top&quot;:198.1203149606299,&quot;width&quot;:775.45}"/>
</p:tagLst>
</file>

<file path=ppt/tags/tag341.xml><?xml version="1.0" encoding="utf-8"?>
<p:tagLst xmlns:p="http://schemas.openxmlformats.org/presentationml/2006/main">
  <p:tag name="KSO_WM_UNIT_COLOR_SCHEME_SHAPE_ID" val="19"/>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615_4*l_h_i*1_1_2"/>
  <p:tag name="KSO_WM_TEMPLATE_CATEGORY" val="diagram"/>
  <p:tag name="KSO_WM_TEMPLATE_INDEX" val="20187615"/>
  <p:tag name="KSO_WM_UNIT_LAYERLEVEL" val="1_1_1"/>
  <p:tag name="KSO_WM_TAG_VERSION" val="1.0"/>
  <p:tag name="KSO_WM_BEAUTIFY_FLAG" val="#wm#"/>
  <p:tag name="KSO_WM_UNIT_LINE_FORE_SCHEMECOLOR_INDEX" val="5"/>
  <p:tag name="KSO_WM_UNIT_LINE_FILL_TYPE" val="2"/>
  <p:tag name="KSO_WM_DIAGRAM_VIRTUALLY_FRAME" val="{&quot;height&quot;:200.3796850393701,&quot;left&quot;:92.3,&quot;top&quot;:198.1203149606299,&quot;width&quot;:775.45}"/>
</p:tagLst>
</file>

<file path=ppt/tags/tag342.xml><?xml version="1.0" encoding="utf-8"?>
<p:tagLst xmlns:p="http://schemas.openxmlformats.org/presentationml/2006/main">
  <p:tag name="KSO_WM_UNIT_COLOR_SCHEME_SHAPE_ID" val="2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615_4*l_h_i*1_1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43.xml><?xml version="1.0" encoding="utf-8"?>
<p:tagLst xmlns:p="http://schemas.openxmlformats.org/presentationml/2006/main">
  <p:tag name="KSO_WM_UNIT_COLOR_SCHEME_SHAPE_ID" val="21"/>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615_4*l_h_x*1_1_1"/>
  <p:tag name="KSO_WM_TEMPLATE_CATEGORY" val="diagram"/>
  <p:tag name="KSO_WM_TEMPLATE_INDEX" val="2018761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44.xml><?xml version="1.0" encoding="utf-8"?>
<p:tagLst xmlns:p="http://schemas.openxmlformats.org/presentationml/2006/main">
  <p:tag name="KSO_WM_UNIT_COLOR_SCHEME_SHAPE_ID" val="5"/>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3_2_1"/>
  <p:tag name="KSO_WM_UNIT_ID" val="diagram20187615_4*l_h_a*3_2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98.1203149606299,&quot;width&quot;:775.45}"/>
</p:tagLst>
</file>

<file path=ppt/tags/tag345.xml><?xml version="1.0" encoding="utf-8"?>
<p:tagLst xmlns:p="http://schemas.openxmlformats.org/presentationml/2006/main">
  <p:tag name="KSO_WM_UNIT_COLOR_SCHEME_SHAPE_ID" val="2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615_4*l_h_i*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00.3796850393701,&quot;left&quot;:92.3,&quot;top&quot;:198.1203149606299,&quot;width&quot;:775.45}"/>
</p:tagLst>
</file>

<file path=ppt/tags/tag346.xml><?xml version="1.0" encoding="utf-8"?>
<p:tagLst xmlns:p="http://schemas.openxmlformats.org/presentationml/2006/main">
  <p:tag name="KSO_WM_UNIT_COLOR_SCHEME_SHAPE_ID" val="23"/>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615_4*l_h_i*1_2_2"/>
  <p:tag name="KSO_WM_TEMPLATE_CATEGORY" val="diagram"/>
  <p:tag name="KSO_WM_TEMPLATE_INDEX" val="20187615"/>
  <p:tag name="KSO_WM_UNIT_LAYERLEVEL" val="1_1_1"/>
  <p:tag name="KSO_WM_TAG_VERSION" val="1.0"/>
  <p:tag name="KSO_WM_BEAUTIFY_FLAG" val="#wm#"/>
  <p:tag name="KSO_WM_UNIT_LINE_FORE_SCHEMECOLOR_INDEX" val="6"/>
  <p:tag name="KSO_WM_UNIT_LINE_FILL_TYPE" val="2"/>
  <p:tag name="KSO_WM_DIAGRAM_VIRTUALLY_FRAME" val="{&quot;height&quot;:200.3796850393701,&quot;left&quot;:92.3,&quot;top&quot;:198.1203149606299,&quot;width&quot;:775.45}"/>
</p:tagLst>
</file>

<file path=ppt/tags/tag347.xml><?xml version="1.0" encoding="utf-8"?>
<p:tagLst xmlns:p="http://schemas.openxmlformats.org/presentationml/2006/main">
  <p:tag name="KSO_WM_UNIT_COLOR_SCHEME_SHAPE_ID" val="2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615_4*l_h_i*1_2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48.xml><?xml version="1.0" encoding="utf-8"?>
<p:tagLst xmlns:p="http://schemas.openxmlformats.org/presentationml/2006/main">
  <p:tag name="KSO_WM_UNIT_COLOR_SCHEME_SHAPE_ID" val="25"/>
  <p:tag name="KSO_WM_UNIT_COLOR_SCHEME_PARENT_PAGE" val="0_4"/>
  <p:tag name="KSO_WM_UNIT_VALUE" val="88*8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615_4*l_h_x*1_2_1"/>
  <p:tag name="KSO_WM_TEMPLATE_CATEGORY" val="diagram"/>
  <p:tag name="KSO_WM_TEMPLATE_INDEX" val="2018761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49.xml><?xml version="1.0" encoding="utf-8"?>
<p:tagLst xmlns:p="http://schemas.openxmlformats.org/presentationml/2006/main">
  <p:tag name="KSO_WM_UNIT_COLOR_SCHEME_SHAPE_ID" val="39"/>
  <p:tag name="KSO_WM_UNIT_COLOR_SCHEME_PARENT_PAGE" val="0_4"/>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6_5_1"/>
  <p:tag name="KSO_WM_UNIT_ID" val="diagram20187615_4*l_h_a*6_5_1"/>
  <p:tag name="KSO_WM_TEMPLATE_CATEGORY" val="diagram"/>
  <p:tag name="KSO_WM_TEMPLATE_INDEX" val="20187615"/>
  <p:tag name="KSO_WM_UNIT_LAYERLEVEL" val="1_1_1"/>
  <p:tag name="KSO_WM_TAG_VERSION" val="1.0"/>
  <p:tag name="KSO_WM_BEAUTIFY_FLAG" val="#wm#"/>
  <p:tag name="KSO_WM_UNIT_TEXT_FILL_FORE_SCHEMECOLOR_INDEX" val="13"/>
  <p:tag name="KSO_WM_UNIT_TEXT_FILL_TYPE" val="1"/>
  <p:tag name="KSO_WM_DIAGRAM_VIRTUALLY_FRAME" val="{&quot;height&quot;:200.3796850393701,&quot;left&quot;:92.3,&quot;top&quot;:198.1203149606299,&quot;width&quot;:775.45}"/>
</p:tagLst>
</file>

<file path=ppt/tags/tag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323.7776545819529,&quot;left&quot;:14.75,&quot;top&quot;:143.51116431568482,&quot;width&quot;:852.6636220472441}"/>
</p:tagLst>
</file>

<file path=ppt/tags/tag350.xml><?xml version="1.0" encoding="utf-8"?>
<p:tagLst xmlns:p="http://schemas.openxmlformats.org/presentationml/2006/main">
  <p:tag name="KSO_WM_UNIT_COLOR_SCHEME_SHAPE_ID" val="4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615_4*l_h_i*1_5_1"/>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00.3796850393701,&quot;left&quot;:92.3,&quot;top&quot;:198.1203149606299,&quot;width&quot;:775.45}"/>
</p:tagLst>
</file>

<file path=ppt/tags/tag351.xml><?xml version="1.0" encoding="utf-8"?>
<p:tagLst xmlns:p="http://schemas.openxmlformats.org/presentationml/2006/main">
  <p:tag name="KSO_WM_UNIT_COLOR_SCHEME_SHAPE_ID" val="4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615_4*l_h_i*1_5_2"/>
  <p:tag name="KSO_WM_TEMPLATE_CATEGORY" val="diagram"/>
  <p:tag name="KSO_WM_TEMPLATE_INDEX" val="20187615"/>
  <p:tag name="KSO_WM_UNIT_LAYERLEVEL" val="1_1_1"/>
  <p:tag name="KSO_WM_TAG_VERSION" val="1.0"/>
  <p:tag name="KSO_WM_BEAUTIFY_FLAG" val="#wm#"/>
  <p:tag name="KSO_WM_UNIT_LINE_FORE_SCHEMECOLOR_INDEX" val="9"/>
  <p:tag name="KSO_WM_UNIT_LINE_FILL_TYPE" val="2"/>
  <p:tag name="KSO_WM_DIAGRAM_VIRTUALLY_FRAME" val="{&quot;height&quot;:200.3796850393701,&quot;left&quot;:92.3,&quot;top&quot;:198.1203149606299,&quot;width&quot;:775.45}"/>
</p:tagLst>
</file>

<file path=ppt/tags/tag352.xml><?xml version="1.0" encoding="utf-8"?>
<p:tagLst xmlns:p="http://schemas.openxmlformats.org/presentationml/2006/main">
  <p:tag name="KSO_WM_UNIT_COLOR_SCHEME_SHAPE_ID" val="4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615_4*l_h_i*1_5_3"/>
  <p:tag name="KSO_WM_TEMPLATE_CATEGORY" val="diagram"/>
  <p:tag name="KSO_WM_TEMPLATE_INDEX" val="2018761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53.xml><?xml version="1.0" encoding="utf-8"?>
<p:tagLst xmlns:p="http://schemas.openxmlformats.org/presentationml/2006/main">
  <p:tag name="KSO_WM_UNIT_COLOR_SCHEME_SHAPE_ID" val="48"/>
  <p:tag name="KSO_WM_UNIT_COLOR_SCHEME_PARENT_PAGE" val="0_4"/>
  <p:tag name="KSO_WM_UNIT_VALUE" val="132*12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615_4*l_h_x*1_5_1"/>
  <p:tag name="KSO_WM_TEMPLATE_CATEGORY" val="diagram"/>
  <p:tag name="KSO_WM_TEMPLATE_INDEX" val="2018761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DIAGRAM_VIRTUALLY_FRAME" val="{&quot;height&quot;:200.3796850393701,&quot;left&quot;:92.3,&quot;top&quot;:198.1203149606299,&quot;width&quot;:775.45}"/>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47.166513267933,&quot;left&quot;:69.25,&quot;top&quot;:129.38348673206698,&quot;width&quot;:840.05}"/>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347.166513267933,&quot;left&quot;:69.25,&quot;top&quot;:129.38348673206698,&quot;width&quot;:840.05}"/>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47.166513267933,&quot;left&quot;:69.25,&quot;top&quot;:129.38348673206698,&quot;width&quot;:840.05}"/>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347.166513267933,&quot;left&quot;:69.25,&quot;top&quot;:129.38348673206698,&quot;width&quot;:840.05}"/>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347.166513267933,&quot;left&quot;:69.25,&quot;top&quot;:129.38348673206698,&quot;width&quot;:840.05}"/>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347.166513267933,&quot;left&quot;:69.25,&quot;top&quot;:129.38348673206698,&quot;width&quot;:840.05}"/>
</p:tagLst>
</file>

<file path=ppt/tags/tag36.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199.45000000000005,&quot;left&quot;:14.75,&quot;top&quot;:175,&quot;width&quot;:850.45}"/>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47.166513267933,&quot;left&quot;:69.25,&quot;top&quot;:129.38348673206698,&quot;width&quot;:840.05}"/>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47.166513267933,&quot;left&quot;:69.25,&quot;top&quot;:129.38348673206698,&quot;width&quot;:840.05}"/>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47.166513267933,&quot;left&quot;:69.25,&quot;top&quot;:129.38348673206698,&quot;width&quot;:840.05}"/>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47.166513267933,&quot;left&quot;:69.25,&quot;top&quot;:129.38348673206698,&quot;width&quot;:840.05}"/>
</p:tagLst>
</file>

<file path=ppt/tags/tag36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347.166513267933,&quot;left&quot;:69.25,&quot;top&quot;:129.38348673206698,&quot;width&quot;:840.05}"/>
</p:tagLst>
</file>

<file path=ppt/tags/tag365.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347.166513267933,&quot;left&quot;:69.25,&quot;top&quot;:129.38348673206698,&quot;width&quot;:840.05}"/>
</p:tagLst>
</file>

<file path=ppt/tags/tag36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347.166513267933,&quot;left&quot;:69.25,&quot;top&quot;:129.38348673206698,&quot;width&quot;:840.05}"/>
</p:tagLst>
</file>

<file path=ppt/tags/tag367.xml><?xml version="1.0" encoding="utf-8"?>
<p:tagLst xmlns:p="http://schemas.openxmlformats.org/presentationml/2006/main">
  <p:tag name="commondata" val="eyJjb3VudCI6MzksImhkaWQiOiJlZDVjNGNhOWYzYTk3Y2I4N2U5YTE3MjhkMjhiZTRiMiIsInVzZXJDb3VudCI6Mzl9"/>
</p:tagLst>
</file>

<file path=ppt/tags/tag37.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199.45000000000005,&quot;left&quot;:14.75,&quot;top&quot;:175,&quot;width&quot;:850.45}"/>
</p:tagLst>
</file>

<file path=ppt/tags/tag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323.7776545819529,&quot;left&quot;:14.75,&quot;top&quot;:143.51116431568482,&quot;width&quot;:852.6636220472441}"/>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323.7776545819529,&quot;left&quot;:14.75,&quot;top&quot;:143.51116431568482,&quot;width&quot;:852.663622047244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323.7776545819529,&quot;left&quot;:14.75,&quot;top&quot;:143.51116431568482,&quot;width&quot;:852.6636220472441}"/>
</p:tagLst>
</file>

<file path=ppt/tags/tag41.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199.45000000000005,&quot;left&quot;:14.75,&quot;top&quot;:175,&quot;width&quot;:850.45}"/>
</p:tagLst>
</file>

<file path=ppt/tags/tag42.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199.45000000000005,&quot;left&quot;:14.75,&quot;top&quot;:175,&quot;width&quot;:850.45}"/>
</p:tagLst>
</file>

<file path=ppt/tags/tag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1*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208.85,&quot;left&quot;:49.7,&quot;top&quot;:183.1,&quot;width&quot;:843.75}"/>
</p:tagLst>
</file>

<file path=ppt/tags/tag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1*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208.85,&quot;left&quot;:49.7,&quot;top&quot;:183.1,&quot;width&quot;:843.75}"/>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1*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208.85,&quot;left&quot;:49.7,&quot;top&quot;:183.1,&quot;width&quot;:843.75}"/>
</p:tagLst>
</file>

<file path=ppt/tags/tag46.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1*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208.85,&quot;left&quot;:49.7,&quot;top&quot;:183.1,&quot;width&quot;:843.75}"/>
</p:tagLst>
</file>

<file path=ppt/tags/tag47.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1*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208.85,&quot;left&quot;:49.7,&quot;top&quot;:183.1,&quot;width&quot;:843.75}"/>
</p:tagLst>
</file>

<file path=ppt/tags/tag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208.85,&quot;left&quot;:49.7,&quot;top&quot;:183.1,&quot;width&quot;:843.75}"/>
</p:tagLst>
</file>

<file path=ppt/tags/tag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208.85,&quot;left&quot;:49.7,&quot;top&quot;:183.1,&quot;width&quot;:843.7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208.85,&quot;left&quot;:49.7,&quot;top&quot;:183.1,&quot;width&quot;:843.75}"/>
</p:tagLst>
</file>

<file path=ppt/tags/tag5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208.85,&quot;left&quot;:49.7,&quot;top&quot;:183.1,&quot;width&quot;:843.75}"/>
</p:tagLst>
</file>

<file path=ppt/tags/tag52.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208.85,&quot;left&quot;:49.7,&quot;top&quot;:183.1,&quot;width&quot;:843.75}"/>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1*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208.85,&quot;left&quot;:49.7,&quot;top&quot;:183.1,&quot;width&quot;:843.75}"/>
</p:tagLst>
</file>

<file path=ppt/tags/tag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1*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208.85,&quot;left&quot;:49.7,&quot;top&quot;:183.1,&quot;width&quot;:843.75}"/>
</p:tagLst>
</file>

<file path=ppt/tags/tag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1*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DIAGRAM_VIRTUALLY_FRAME" val="{&quot;height&quot;:208.85,&quot;left&quot;:49.7,&quot;top&quot;:183.1,&quot;width&quot;:843.75}"/>
</p:tagLst>
</file>

<file path=ppt/tags/tag56.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1*l_h_a*1_1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208.85,&quot;left&quot;:49.7,&quot;top&quot;:183.1,&quot;width&quot;:843.75}"/>
</p:tagLst>
</file>

<file path=ppt/tags/tag57.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1*l_h_f*1_1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208.85,&quot;left&quot;:49.7,&quot;top&quot;:183.1,&quot;width&quot;:843.75}"/>
</p:tagLst>
</file>

<file path=ppt/tags/tag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1*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DIAGRAM_VIRTUALLY_FRAME" val="{&quot;height&quot;:208.85,&quot;left&quot;:49.7,&quot;top&quot;:183.1,&quot;width&quot;:843.75}"/>
</p:tagLst>
</file>

<file path=ppt/tags/tag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1*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208.85,&quot;left&quot;:49.7,&quot;top&quot;:183.1,&quot;width&quot;:843.75}"/>
</p:tagLst>
</file>

<file path=ppt/tags/tag6.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1*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208.85,&quot;left&quot;:49.7,&quot;top&quot;:183.1,&quot;width&quot;:843.75}"/>
</p:tagLst>
</file>

<file path=ppt/tags/tag6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1*l_h_a*1_2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208.85,&quot;left&quot;:49.7,&quot;top&quot;:183.1,&quot;width&quot;:843.75}"/>
</p:tagLst>
</file>

<file path=ppt/tags/tag62.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1*l_h_f*1_2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208.85,&quot;left&quot;:49.7,&quot;top&quot;:183.1,&quot;width&quot;:843.75}"/>
</p:tagLst>
</file>

<file path=ppt/tags/tag6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1*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67.71645669291337,&quot;left&quot;:55.825196850393695,&quot;top&quot;:110.48354330708662,&quot;width&quot;:829.0748031496063}"/>
</p:tagLst>
</file>

<file path=ppt/tags/tag6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1*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67.71645669291337,&quot;left&quot;:55.825196850393695,&quot;top&quot;:110.48354330708662,&quot;width&quot;:829.0748031496063}"/>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904_1*q_h_i*1_3_2"/>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67.71645669291337,&quot;left&quot;:55.825196850393695,&quot;top&quot;:110.48354330708662,&quot;width&quot;:829.074803149606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1*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67.71645669291337,&quot;left&quot;:55.825196850393695,&quot;top&quot;:110.48354330708662,&quot;width&quot;:829.0748031496063}"/>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1*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67.71645669291337,&quot;left&quot;:55.825196850393695,&quot;top&quot;:110.48354330708662,&quot;width&quot;:829.0748031496063}"/>
</p:tagLst>
</file>

<file path=ppt/tags/tag6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1*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6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1*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7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3"/>
  <p:tag name="KSO_WM_UNIT_ID" val="diagram20188904_1*q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7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1*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67.71645669291337,&quot;left&quot;:55.825196850393695,&quot;top&quot;:110.48354330708662,&quot;width&quot;:829.0748031496063}"/>
</p:tagLst>
</file>

<file path=ppt/tags/tag72.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DIAGRAM_VIRTUALLY_FRAME" val="{&quot;height&quot;:367.71645669291337,&quot;left&quot;:55.825196850393695,&quot;top&quot;:110.48354330708662,&quot;width&quot;:829.0748031496063}"/>
</p:tagLst>
</file>

<file path=ppt/tags/tag73.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1*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74.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DIAGRAM_VIRTUALLY_FRAME" val="{&quot;height&quot;:367.71645669291337,&quot;left&quot;:55.825196850393695,&quot;top&quot;:110.48354330708662,&quot;width&quot;:829.0748031496063}"/>
</p:tagLst>
</file>

<file path=ppt/tags/tag75.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1*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76.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1*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DIAGRAM_VIRTUALLY_FRAME" val="{&quot;height&quot;:367.71645669291337,&quot;left&quot;:55.825196850393695,&quot;top&quot;:110.48354330708662,&quot;width&quot;:829.0748031496063}"/>
</p:tagLst>
</file>

<file path=ppt/tags/tag77.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1*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367.71645669291337,&quot;left&quot;:55.825196850393695,&quot;top&quot;:110.48354330708662,&quot;width&quot;:829.0748031496063}"/>
</p:tagLst>
</file>

<file path=ppt/tags/tag78.xml><?xml version="1.0" encoding="utf-8"?>
<p:tagLst xmlns:p="http://schemas.openxmlformats.org/presentationml/2006/main">
  <p:tag name="ORIGINALNOUSEDACCENT" val="1"/>
  <p:tag name="STRIPEENUMTEXTTINT" val="1"/>
</p:tagLst>
</file>

<file path=ppt/tags/tag79.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DIAGRAM_VIRTUALLY_FRAME" val="{&quot;height&quot;:342.2535433070866,&quot;left&quot;:58,&quot;top&quot;:107.44645669291337,&quot;width&quot;:870.9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DIAGRAM_VIRTUALLY_FRAME" val="{&quot;height&quot;:342.2535433070866,&quot;left&quot;:58,&quot;top&quot;:107.44645669291337,&quot;width&quot;:870.95}"/>
</p:tagLst>
</file>

<file path=ppt/tags/tag81.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DIAGRAM_VIRTUALLY_FRAME" val="{&quot;height&quot;:342.2535433070866,&quot;left&quot;:58,&quot;top&quot;:107.44645669291337,&quot;width&quot;:870.95}"/>
</p:tagLst>
</file>

<file path=ppt/tags/tag82.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342.2535433070866,&quot;left&quot;:58,&quot;top&quot;:107.44645669291337,&quot;width&quot;:870.95}"/>
</p:tagLst>
</file>

<file path=ppt/tags/tag83.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DIAGRAM_VIRTUALLY_FRAME" val="{&quot;height&quot;:342.2535433070866,&quot;left&quot;:58,&quot;top&quot;:107.44645669291337,&quot;width&quot;:870.95}"/>
</p:tagLst>
</file>

<file path=ppt/tags/tag84.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DIAGRAM_VIRTUALLY_FRAME" val="{&quot;height&quot;:342.2535433070866,&quot;left&quot;:58,&quot;top&quot;:107.44645669291337,&quot;width&quot;:870.95}"/>
</p:tagLst>
</file>

<file path=ppt/tags/tag85.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DIAGRAM_VIRTUALLY_FRAME" val="{&quot;height&quot;:342.2535433070866,&quot;left&quot;:58,&quot;top&quot;:107.44645669291337,&quot;width&quot;:870.95}"/>
</p:tagLst>
</file>

<file path=ppt/tags/tag86.xml><?xml version="1.0" encoding="utf-8"?>
<p:tagLst xmlns:p="http://schemas.openxmlformats.org/presentationml/2006/main">
  <p:tag name="KSO_WM_TEMPLATE_CATEGORY" val="diagram"/>
  <p:tag name="KSO_WM_TEMPLATE_INDEX" val="20187697"/>
  <p:tag name="KSO_WM_UNIT_ID" val="diagram20187697_2*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 name="KSO_WM_DIAGRAM_VIRTUALLY_FRAME" val="{&quot;height&quot;:342.2535433070866,&quot;left&quot;:58,&quot;top&quot;:107.44645669291337,&quot;width&quot;:870.95}"/>
</p:tagLst>
</file>

<file path=ppt/tags/tag87.xml><?xml version="1.0" encoding="utf-8"?>
<p:tagLst xmlns:p="http://schemas.openxmlformats.org/presentationml/2006/main">
  <p:tag name="KSO_WM_TEMPLATE_CATEGORY" val="diagram"/>
  <p:tag name="KSO_WM_TEMPLATE_INDEX" val="20187697"/>
  <p:tag name="KSO_WM_UNIT_ID" val="diagram20187697_2*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42.2535433070866,&quot;left&quot;:58,&quot;top&quot;:107.44645669291337,&quot;width&quot;:870.95}"/>
</p:tagLst>
</file>

<file path=ppt/tags/tag88.xml><?xml version="1.0" encoding="utf-8"?>
<p:tagLst xmlns:p="http://schemas.openxmlformats.org/presentationml/2006/main">
  <p:tag name="KSO_WM_TEMPLATE_CATEGORY" val="diagram"/>
  <p:tag name="KSO_WM_TEMPLATE_INDEX" val="20187697"/>
  <p:tag name="KSO_WM_UNIT_ID" val="diagram20187697_2*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 name="KSO_WM_DIAGRAM_VIRTUALLY_FRAME" val="{&quot;height&quot;:342.2535433070866,&quot;left&quot;:58,&quot;top&quot;:107.44645669291337,&quot;width&quot;:870.95}"/>
</p:tagLst>
</file>

<file path=ppt/tags/tag89.xml><?xml version="1.0" encoding="utf-8"?>
<p:tagLst xmlns:p="http://schemas.openxmlformats.org/presentationml/2006/main">
  <p:tag name="KSO_WM_TEMPLATE_CATEGORY" val="diagram"/>
  <p:tag name="KSO_WM_TEMPLATE_INDEX" val="20187697"/>
  <p:tag name="KSO_WM_UNIT_ID" val="diagram20187697_2*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42.2535433070866,&quot;left&quot;:58,&quot;top&quot;:107.44645669291337,&quot;width&quot;:870.9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90.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 name="KSO_WM_DIAGRAM_VIRTUALLY_FRAME" val="{&quot;height&quot;:342.2535433070866,&quot;left&quot;:58,&quot;top&quot;:107.44645669291337,&quot;width&quot;:870.95}"/>
</p:tagLst>
</file>

<file path=ppt/tags/tag91.xml><?xml version="1.0" encoding="utf-8"?>
<p:tagLst xmlns:p="http://schemas.openxmlformats.org/presentationml/2006/main">
  <p:tag name="KSO_WM_TEMPLATE_CATEGORY" val="diagram"/>
  <p:tag name="KSO_WM_TEMPLATE_INDEX" val="20187697"/>
  <p:tag name="KSO_WM_UNIT_ID" val="diagram20187697_2*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42.2535433070866,&quot;left&quot;:58,&quot;top&quot;:107.44645669291337,&quot;width&quot;:870.95}"/>
</p:tagLst>
</file>

<file path=ppt/tags/tag92.xml><?xml version="1.0" encoding="utf-8"?>
<p:tagLst xmlns:p="http://schemas.openxmlformats.org/presentationml/2006/main">
  <p:tag name="ORIGINALNOUSEDACCENT" val="1"/>
  <p:tag name="STRIPEENUMTEXTTINT"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5_1*i*1"/>
  <p:tag name="KSO_WM_TEMPLATE_CATEGORY" val="custom"/>
  <p:tag name="KSO_WM_TEMPLATE_INDEX" val="20231235"/>
  <p:tag name="KSO_WM_UNIT_LAYERLEVEL" val="1"/>
  <p:tag name="KSO_WM_TAG_VERSION" val="3.0"/>
  <p:tag name="KSO_WM_BEAUTIFY_FLAG" val="#wm#"/>
</p:tagLst>
</file>

<file path=ppt/tags/tag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5_1*a*1"/>
  <p:tag name="KSO_WM_TEMPLATE_CATEGORY" val="custom"/>
  <p:tag name="KSO_WM_TEMPLATE_INDEX" val="20231235"/>
  <p:tag name="KSO_WM_UNIT_LAYERLEVEL" val="1"/>
  <p:tag name="KSO_WM_TAG_VERSION" val="3.0"/>
  <p:tag name="KSO_WM_BEAUTIFY_FLAG" val="#wm#"/>
  <p:tag name="KSO_WM_UNIT_VALUE" val="11"/>
  <p:tag name="KSO_WM_UNIT_PRESET_TEXT" val="单击此处添加标题"/>
</p:tagLst>
</file>

<file path=ppt/tags/tag95.xml><?xml version="1.0" encoding="utf-8"?>
<p:tagLst xmlns:p="http://schemas.openxmlformats.org/presentationml/2006/main">
  <p:tag name="KSO_WM_UNIT_VALUE" val="1264*1381"/>
  <p:tag name="KSO_WM_UNIT_HIGHLIGHT" val="0"/>
  <p:tag name="KSO_WM_UNIT_COMPATIBLE" val="0"/>
  <p:tag name="KSO_WM_UNIT_DIAGRAM_ISNUMVISUAL" val="0"/>
  <p:tag name="KSO_WM_UNIT_DIAGRAM_ISREFERUNIT" val="0"/>
  <p:tag name="KSO_WM_UNIT_TYPE" val="d"/>
  <p:tag name="KSO_WM_UNIT_INDEX" val="1"/>
  <p:tag name="KSO_WM_UNIT_ID" val="custom20231235_1*d*1"/>
  <p:tag name="KSO_WM_TEMPLATE_CATEGORY" val="custom"/>
  <p:tag name="KSO_WM_TEMPLATE_INDEX" val="20231235"/>
  <p:tag name="KSO_WM_UNIT_LAYERLEVEL" val="1"/>
  <p:tag name="KSO_WM_TAG_VERSION" val="3.0"/>
  <p:tag name="KSO_WM_BEAUTIFY_FLAG" val="#wm#"/>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235_1*f*1"/>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98.xml><?xml version="1.0" encoding="utf-8"?>
<p:tagLst xmlns:p="http://schemas.openxmlformats.org/presentationml/2006/main">
  <p:tag name="KSO_WM_BEAUTIFY_FLAG" val="#wm#"/>
  <p:tag name="KSO_WM_TEMPLATE_CATEGORY" val="custom"/>
  <p:tag name="KSO_WM_TEMPLATE_INDEX" val="20231235"/>
  <p:tag name="KSO_WM_SPECIAL_SOURCE" val="bdnull"/>
  <p:tag name="KSO_WM_SLIDE_ID" val="custom20231235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22*359"/>
  <p:tag name="KSO_WM_SLIDE_POSITION" val="49*90"/>
  <p:tag name="KSO_WM_TAG_VERSION" val="3.0"/>
  <p:tag name="KSO_WM_SLIDE_LAYOUT" val="a_b_d_f"/>
  <p:tag name="KSO_WM_SLIDE_LAYOUT_CNT" val="1_1_1_2"/>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ppt/theme/themeOverride2.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8105</Words>
  <Application>WPS 演示</Application>
  <PresentationFormat>宽屏</PresentationFormat>
  <Paragraphs>509</Paragraphs>
  <Slides>54</Slides>
  <Notes>0</Notes>
  <HiddenSlides>0</HiddenSlides>
  <MMClips>0</MMClips>
  <ScaleCrop>false</ScaleCrop>
  <HeadingPairs>
    <vt:vector size="6" baseType="variant">
      <vt:variant>
        <vt:lpstr>已用的字体</vt:lpstr>
      </vt:variant>
      <vt:variant>
        <vt:i4>88</vt:i4>
      </vt:variant>
      <vt:variant>
        <vt:lpstr>主题</vt:lpstr>
      </vt:variant>
      <vt:variant>
        <vt:i4>3</vt:i4>
      </vt:variant>
      <vt:variant>
        <vt:lpstr>幻灯片标题</vt:lpstr>
      </vt:variant>
      <vt:variant>
        <vt:i4>54</vt:i4>
      </vt:variant>
    </vt:vector>
  </HeadingPairs>
  <TitlesOfParts>
    <vt:vector size="145" baseType="lpstr">
      <vt:lpstr>Arial</vt:lpstr>
      <vt:lpstr>宋体</vt:lpstr>
      <vt:lpstr>Wingdings</vt:lpstr>
      <vt:lpstr>Century Gothic</vt:lpstr>
      <vt:lpstr>思源黑体 CN Regular</vt:lpstr>
      <vt:lpstr>微软雅黑</vt:lpstr>
      <vt:lpstr>Segoe UI Light</vt:lpstr>
      <vt:lpstr>思源黑体 CN Bold</vt:lpstr>
      <vt:lpstr>黑体</vt:lpstr>
      <vt:lpstr>Arial Unicode MS</vt:lpstr>
      <vt:lpstr>Calibri</vt:lpstr>
      <vt:lpstr>等线 Light</vt:lpstr>
      <vt:lpstr>等线</vt:lpstr>
      <vt:lpstr>思源黑体 CN Regular</vt:lpstr>
      <vt:lpstr>BodoniPS</vt:lpstr>
      <vt:lpstr>ScriptC</vt:lpstr>
      <vt:lpstr>Century Gothic</vt:lpstr>
      <vt:lpstr>方正宋三简体</vt:lpstr>
      <vt:lpstr>Bahnschrift SemiCondensed</vt:lpstr>
      <vt:lpstr>Birch Std</vt:lpstr>
      <vt:lpstr>Calligraph421 BT</vt:lpstr>
      <vt:lpstr>Courier New</vt:lpstr>
      <vt:lpstr>Eras Bold ITC</vt:lpstr>
      <vt:lpstr>GDT</vt:lpstr>
      <vt:lpstr>GranaPadano</vt:lpstr>
      <vt:lpstr>HelveticaNeueLT Pro 85 Hv</vt:lpstr>
      <vt:lpstr>Mesquite Std</vt:lpstr>
      <vt:lpstr>UniversalMath1 BT</vt:lpstr>
      <vt:lpstr>Proxy 5</vt:lpstr>
      <vt:lpstr>Myriad Arabic</vt:lpstr>
      <vt:lpstr>Microsoft New Tai Lue</vt:lpstr>
      <vt:lpstr>Leelawadee</vt:lpstr>
      <vt:lpstr>Lavoir</vt:lpstr>
      <vt:lpstr>Informal Roman</vt:lpstr>
      <vt:lpstr>Gauge</vt:lpstr>
      <vt:lpstr>Yu Gothic UI Semibold</vt:lpstr>
      <vt:lpstr>Kozuka Mincho Pr6N R</vt:lpstr>
      <vt:lpstr>Kozuka Gothic Pr6N M</vt:lpstr>
      <vt:lpstr>Yu Gothic UI Light</vt:lpstr>
      <vt:lpstr>Proxy 6</vt:lpstr>
      <vt:lpstr>Symbol</vt:lpstr>
      <vt:lpstr>Yu Gothic Medium</vt:lpstr>
      <vt:lpstr>仿宋</vt:lpstr>
      <vt:lpstr>冬青黑体简体中文 W6</vt:lpstr>
      <vt:lpstr>方正中雅宋_GBK</vt:lpstr>
      <vt:lpstr>方正兰亭细黑_GBK</vt:lpstr>
      <vt:lpstr>方正幼线简体</vt:lpstr>
      <vt:lpstr>方正楷体拼音字库01</vt:lpstr>
      <vt:lpstr>方正楷体拼音字库02</vt:lpstr>
      <vt:lpstr>方正楷体拼音字库04</vt:lpstr>
      <vt:lpstr>方正细圆简体</vt:lpstr>
      <vt:lpstr>方正铁筋隶书简体</vt:lpstr>
      <vt:lpstr>方正艺黑_GBK</vt:lpstr>
      <vt:lpstr>方正魏碑_GBK</vt:lpstr>
      <vt:lpstr>Adobe 黑体 Std R</vt:lpstr>
      <vt:lpstr>Kozuka Mincho Pr6N M</vt:lpstr>
      <vt:lpstr>Kozuka Mincho Pro B</vt:lpstr>
      <vt:lpstr>Kozuka Mincho Pro EL</vt:lpstr>
      <vt:lpstr>Kozuka Mincho Pro L</vt:lpstr>
      <vt:lpstr>Kozuka Mincho Pro M</vt:lpstr>
      <vt:lpstr>Microsoft YaHei UI Light</vt:lpstr>
      <vt:lpstr>MingLiU-ExtB</vt:lpstr>
      <vt:lpstr>Algerian</vt:lpstr>
      <vt:lpstr>AmdtSymbols</vt:lpstr>
      <vt:lpstr>Bahnschrift</vt:lpstr>
      <vt:lpstr>Bell Gothic Std Light</vt:lpstr>
      <vt:lpstr>Bauhaus 93</vt:lpstr>
      <vt:lpstr>Blackoak Std</vt:lpstr>
      <vt:lpstr>Charlemagne Std</vt:lpstr>
      <vt:lpstr>CommercialScript BT</vt:lpstr>
      <vt:lpstr>Euclid</vt:lpstr>
      <vt:lpstr>Fences</vt:lpstr>
      <vt:lpstr>Gabriola</vt:lpstr>
      <vt:lpstr>Frutiger CE 45 Light</vt:lpstr>
      <vt:lpstr>Gadugi</vt:lpstr>
      <vt:lpstr>Futura Md BT</vt:lpstr>
      <vt:lpstr>Georgia</vt:lpstr>
      <vt:lpstr>GothicE</vt:lpstr>
      <vt:lpstr>Harlow Solid Italic</vt:lpstr>
      <vt:lpstr>GreekS</vt:lpstr>
      <vt:lpstr>Harrington</vt:lpstr>
      <vt:lpstr>HelveticaNeueLT Pro 43 LtExO</vt:lpstr>
      <vt:lpstr>Hobo Std</vt:lpstr>
      <vt:lpstr>ISOCPEUR</vt:lpstr>
      <vt:lpstr>ISOCP</vt:lpstr>
      <vt:lpstr>Lucida Sans Unicode</vt:lpstr>
      <vt:lpstr>Lucida Bright</vt:lpstr>
      <vt:lpstr>Lucida Console</vt:lpstr>
      <vt:lpstr>Office 主题​​</vt:lpstr>
      <vt:lpstr>1_Office 主题​​</vt:lpstr>
      <vt:lpstr>2_Office 主题​​</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任务实施</vt:lpstr>
      <vt:lpstr>六、半导体二极管的识别与简单测试</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任务目标</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51</cp:revision>
  <dcterms:created xsi:type="dcterms:W3CDTF">2020-03-20T08:42:00Z</dcterms:created>
  <dcterms:modified xsi:type="dcterms:W3CDTF">2024-10-25T08:27:43Z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F5CD5CC07B714B93A4160CEA0E843B25_12</vt:lpwstr>
  </property>
</Properties>
</file>